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67" r:id="rId5"/>
    <p:sldId id="368" r:id="rId6"/>
    <p:sldId id="261" r:id="rId7"/>
    <p:sldId id="262" r:id="rId8"/>
    <p:sldId id="263" r:id="rId9"/>
    <p:sldId id="366" r:id="rId10"/>
    <p:sldId id="264" r:id="rId11"/>
    <p:sldId id="257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836F51-18FE-4394-867C-59D1E8800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23ED70-0E14-44D1-AE04-FD562FFD4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7C9442-E100-49F7-AE24-2C3AC1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C80B0-0582-4ED0-8B09-0F325563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3DB66C-D98C-42FD-8E00-D07792D2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4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B1C722-5BCF-4F6C-8D11-46354538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AB4E59-47E6-4890-A693-013FAD8AC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C368F7-C8FE-434A-96C0-A8B179E4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9A0624-4CCF-4C42-833D-E1481A1B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F05B28-B3F8-44AA-B7CF-87C10B74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31FD4A9-8368-4274-8F5D-9E391AF34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62AA859-1D3C-40B8-BEB3-1274C4D5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FBC5A-7581-4F25-A4A2-78328A81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A8421D-3C1B-4661-BDC0-2E85C718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E4C0B-9E97-43A8-B382-DCBD087D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4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C5E60-6E02-4BE2-8555-A19E1FBA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EE5BC4-F680-4540-8E1A-CB4AD61D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A6D9C9-A6A8-49D0-9233-9CAF6FBD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FBB75C-92A0-40D1-9A4C-A6665D39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CBFEA-6B36-4464-8ADF-3E23496B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2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35B7E-0E71-4996-A361-85184019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F88185-A2D7-4C95-BF93-A98F51031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4EEA69-8E2B-4380-8C1F-478E7636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6E3D07-2845-4625-8414-D63A7E02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79C65B-29B7-4D64-9EB4-DF5D78C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0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82DE00-607E-4A8A-9C56-C4DE81CA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A424F0-DED3-4EB2-BA82-62F4DE6FD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57DA06-233F-4E16-B7EC-75A797B8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14A9A1-0C1A-4488-8502-0C1AD609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D250C5-A230-4B92-9D41-E3CE3616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9AB101-06E3-421F-8FBC-520124E5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78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67C4D1-C77B-4FBC-87AA-B9EBF205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0BA900-18F4-4371-B34C-80736945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0A5C4A-EE8D-4363-B007-1C35BCC8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95FE2B9-9D70-40C7-B26A-BB9951C84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F00F3A-17D3-4D3A-B47D-BD4815651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0E36BF-3A26-4A43-9E89-AD442F43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170F9D-EE2C-4AB9-B29D-BB7D8C39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E3D6E4E-D17A-4C09-A948-CD45472F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0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95A37-B934-4647-8B40-0A959575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9D8C60-9C83-4851-A74B-CD965804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0446C1-25ED-4AD8-AB34-0610548B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E4BD1FD-F414-4927-8A17-26C24056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7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2776888-4945-4D4B-A8E1-6A3A2758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ADF5F5-FE0C-4DA7-8A14-D2933EEB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0964F1-0193-464F-B59E-452629B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2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BF558-E898-4731-8DD5-631D33F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35CCFE-CDF1-49D1-ACA1-969A92BA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220FB9-33F2-4C84-A220-D787D5ED1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ED1149-AA52-4A68-AA84-280EA4FD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0EFA9E-6CDB-4947-B489-988929AA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DAD5F0-8689-400E-B227-0B7C101C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68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6E952-FD05-499A-BC00-23FD8BE0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246560-4055-4E90-B39A-9E7CB76A8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0E6172-1FF9-4860-9231-838C3603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F2BBB0-3939-4045-B0EB-798DBD5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EA45B1-826A-4588-BA18-BA5EEC7C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67547F-15C8-437D-B437-EB629271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0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B59B770-C077-47F6-99C7-DF013C67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09C41C-15FE-4B78-BEFF-48B7581A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EC7F96-E159-4FA9-A44E-D3188F93E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BB9A-7C62-4FA2-A82B-E6AB41AE3638}" type="datetimeFigureOut">
              <a:rPr lang="fi-FI" smtClean="0"/>
              <a:t>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2DA850-B452-40EF-A47C-64316B7A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76825-8270-4F30-A9D0-6585C532C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5A7F-679F-4DA2-B2E6-280E8763D9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1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C813D3DC-72D6-4A71-A5D4-88123D90B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Purjelennon turvallisuus 2020 - 2021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751BE4E7-3650-4E65-88B8-B4AEED6BF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9962"/>
            <a:ext cx="9144000" cy="2319337"/>
          </a:xfrm>
        </p:spPr>
        <p:txBody>
          <a:bodyPr>
            <a:normAutofit/>
          </a:bodyPr>
          <a:lstStyle/>
          <a:p>
            <a:r>
              <a:rPr lang="fi-FI" sz="3200" dirty="0"/>
              <a:t>Suomessa ei tapahtunut onnettomuuksia, muutamia vakavia vaaratilanteita kuitenkin</a:t>
            </a:r>
          </a:p>
          <a:p>
            <a:r>
              <a:rPr lang="fi-FI" sz="3200" dirty="0"/>
              <a:t>Lähdeaineisto </a:t>
            </a:r>
            <a:r>
              <a:rPr lang="fi-FI" sz="3200" dirty="0" err="1"/>
              <a:t>Traficom</a:t>
            </a:r>
            <a:r>
              <a:rPr lang="fi-FI" sz="3200" dirty="0"/>
              <a:t> ja EASA</a:t>
            </a:r>
          </a:p>
          <a:p>
            <a:r>
              <a:rPr lang="fi-FI" sz="3200" dirty="0"/>
              <a:t>Kuva Paavo Koponen </a:t>
            </a:r>
          </a:p>
        </p:txBody>
      </p:sp>
    </p:spTree>
    <p:extLst>
      <p:ext uri="{BB962C8B-B14F-4D97-AF65-F5344CB8AC3E}">
        <p14:creationId xmlns:p14="http://schemas.microsoft.com/office/powerpoint/2010/main" val="9399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FA162-C883-48E5-9C23-483BB75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EASA pyrkii harrasteilmailussa hyväksyttävälle tasolle, 1 kuolema/1000.000 lentoa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CB7637-FF3D-487E-8150-642988F91A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Vuosittainen purjelentojen määrä Suomessa on n.10.000 – 15.000 lentoa</a:t>
            </a:r>
          </a:p>
          <a:p>
            <a:r>
              <a:rPr lang="fi-FI" sz="3200" dirty="0"/>
              <a:t>Näillä lukemilla purjelennon onnettomuuksissa saisi kuolla yksi ilmailija 70 -80 vuodessa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5A289A-B11B-47C8-81A6-130C1AFA4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FF0000"/>
                </a:solidFill>
              </a:rPr>
              <a:t>Pidetään oma tonttimme puhtaana ainakin seuraavat 50 vuotta!</a:t>
            </a:r>
          </a:p>
        </p:txBody>
      </p:sp>
    </p:spTree>
    <p:extLst>
      <p:ext uri="{BB962C8B-B14F-4D97-AF65-F5344CB8AC3E}">
        <p14:creationId xmlns:p14="http://schemas.microsoft.com/office/powerpoint/2010/main" val="37844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DD5903C-1716-463F-BEF7-7675E60A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2013"/>
            <a:ext cx="11694160" cy="657796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2171004-715E-48C1-8831-C90F3A893C51}"/>
              </a:ext>
            </a:extLst>
          </p:cNvPr>
          <p:cNvSpPr/>
          <p:nvPr/>
        </p:nvSpPr>
        <p:spPr>
          <a:xfrm>
            <a:off x="1780674" y="171449"/>
            <a:ext cx="3031958" cy="2905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613A676-F5A9-40D0-AC8D-08430625ED17}"/>
              </a:ext>
            </a:extLst>
          </p:cNvPr>
          <p:cNvSpPr txBox="1"/>
          <p:nvPr/>
        </p:nvSpPr>
        <p:spPr>
          <a:xfrm>
            <a:off x="666750" y="171449"/>
            <a:ext cx="479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Onnettomuuksia/miljoona lentoa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197EC32-A78F-4546-A5F9-5F4915152B5A}"/>
              </a:ext>
            </a:extLst>
          </p:cNvPr>
          <p:cNvSpPr/>
          <p:nvPr/>
        </p:nvSpPr>
        <p:spPr>
          <a:xfrm>
            <a:off x="8105775" y="171449"/>
            <a:ext cx="2590800" cy="2905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F0B7467-FF70-4981-A87A-514887FE9771}"/>
              </a:ext>
            </a:extLst>
          </p:cNvPr>
          <p:cNvSpPr txBox="1"/>
          <p:nvPr/>
        </p:nvSpPr>
        <p:spPr>
          <a:xfrm>
            <a:off x="7086600" y="171449"/>
            <a:ext cx="46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Kuolleita/miljoona lentoa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F3B68CD-F4B4-4FA1-ABE5-013406F30449}"/>
              </a:ext>
            </a:extLst>
          </p:cNvPr>
          <p:cNvSpPr txBox="1"/>
          <p:nvPr/>
        </p:nvSpPr>
        <p:spPr>
          <a:xfrm>
            <a:off x="2105025" y="1152525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Purjelento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558F081-A4A6-4E1E-A1F2-0BFD797F4F60}"/>
              </a:ext>
            </a:extLst>
          </p:cNvPr>
          <p:cNvSpPr txBox="1"/>
          <p:nvPr/>
        </p:nvSpPr>
        <p:spPr>
          <a:xfrm>
            <a:off x="2105025" y="3324225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Moottorilento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BB9706-F559-4A89-B456-54530318B0FE}"/>
              </a:ext>
            </a:extLst>
          </p:cNvPr>
          <p:cNvSpPr txBox="1"/>
          <p:nvPr/>
        </p:nvSpPr>
        <p:spPr>
          <a:xfrm>
            <a:off x="2127884" y="5705475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Liikennekoneet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D0960FC-A33D-4C80-AFE4-9FCF7C5BE8B1}"/>
              </a:ext>
            </a:extLst>
          </p:cNvPr>
          <p:cNvSpPr txBox="1"/>
          <p:nvPr/>
        </p:nvSpPr>
        <p:spPr>
          <a:xfrm>
            <a:off x="7086600" y="29908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Tieliikenteen tilanne on jossain moottori- ja purjelennon välissä </a:t>
            </a:r>
          </a:p>
        </p:txBody>
      </p:sp>
    </p:spTree>
    <p:extLst>
      <p:ext uri="{BB962C8B-B14F-4D97-AF65-F5344CB8AC3E}">
        <p14:creationId xmlns:p14="http://schemas.microsoft.com/office/powerpoint/2010/main" val="74905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2551B5-A484-4332-935F-BC3A6498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fi-FI" dirty="0"/>
              <a:t>Ei aivan Strömsön lukemia! -Mitä liitto voisi tehdä turvallisuuden parantamiseksi?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2A71A8-48E1-4C0C-B4B2-40DE8498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199"/>
            <a:ext cx="10515600" cy="5032375"/>
          </a:xfrm>
        </p:spPr>
        <p:txBody>
          <a:bodyPr>
            <a:normAutofit/>
          </a:bodyPr>
          <a:lstStyle/>
          <a:p>
            <a:r>
              <a:rPr lang="fi-FI" sz="3200" dirty="0"/>
              <a:t>Kerho-SMS pitäisi jalkauttaa ja soveltaa kerhojen työkaluksi. Dokumentti kerhon kaapissa ei paranna asiaa</a:t>
            </a:r>
          </a:p>
          <a:p>
            <a:r>
              <a:rPr lang="fi-FI" sz="3200" dirty="0"/>
              <a:t>Turvallisuusvastaaville ja kerhoille koulutusta nykyaikaisista turvallisuuden hallintamenetelmistä</a:t>
            </a:r>
          </a:p>
          <a:p>
            <a:r>
              <a:rPr lang="fi-FI" sz="3200" dirty="0"/>
              <a:t>Staattiset menetelmät = tutkitaan onnettomuuksia ja annetaan uusia määräyksiä. Eivät enää tehoa!</a:t>
            </a:r>
          </a:p>
          <a:p>
            <a:r>
              <a:rPr lang="fi-FI" sz="3200" dirty="0"/>
              <a:t>Dynaamiset menetelmät pyrkivät paljastamaan vaaran paikat jo ennen onnettomuutta</a:t>
            </a:r>
          </a:p>
          <a:p>
            <a:r>
              <a:rPr lang="fi-FI" sz="3200" dirty="0"/>
              <a:t>Vaatii kerhoympäristössä suurta asennemuutosta 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9618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B5D185-6B6B-4073-A0BC-9CDD8260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ilmoitusjärjestelmä on hyvä työkalu kerhojen turvallisuustyölle, kunhan nyt…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8A01BE-15A0-4C52-A596-87114B7D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Tällä hetkellä vielä viimeistelyä vaille </a:t>
            </a:r>
          </a:p>
          <a:p>
            <a:r>
              <a:rPr lang="fi-FI" sz="3200" dirty="0"/>
              <a:t>Kun ilmoittaminen on mahdollisimman helppoa, ilmoituksia myös tehdään ja ilmoitusten laatu saattaa parantua</a:t>
            </a:r>
          </a:p>
          <a:p>
            <a:r>
              <a:rPr lang="fi-FI" sz="3200" dirty="0"/>
              <a:t>Ilmoittaminen tapahtuu ilman viranomaisten pelkoa</a:t>
            </a:r>
          </a:p>
          <a:p>
            <a:r>
              <a:rPr lang="fi-FI" sz="3200" dirty="0"/>
              <a:t>Mallina on laskuvarjourheilijoiden järjestelmä, joka on osoittautunut menestykseksi hyppääjien piirissä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216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F5312-7801-43D6-AD2C-DC1345E7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kolmessa kesässä 18 läheltä piti yhteentörmäystä, joista kolme vakavaa tapausta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F72F94-5CAF-43AA-ACC4-1C0C191A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7 purjekoneiden välisiä kohtaamisia, vakavin oli kahden hyvin kokemattoman lentäjän täpärä väistö. Toinen lensi yksinlentoja ja toinen tyyppilentoa yksipaikkaisella.</a:t>
            </a:r>
          </a:p>
          <a:p>
            <a:r>
              <a:rPr lang="fi-FI" sz="3200" dirty="0"/>
              <a:t>11 tapauksessa kyse muun liikenteen ja purjekoneen konfliktitilanteesta</a:t>
            </a:r>
          </a:p>
          <a:p>
            <a:r>
              <a:rPr lang="fi-FI" sz="3200" dirty="0"/>
              <a:t>2021 tapauksia: Kiteellä ilmavoimien Vinka lensi n. 50 m koulukoneen alapuolelta, ei ollut Kiteen taajuudella.</a:t>
            </a:r>
          </a:p>
          <a:p>
            <a:pPr marL="0" indent="0">
              <a:buNone/>
            </a:pPr>
            <a:r>
              <a:rPr lang="fi-FI" sz="3200" dirty="0"/>
              <a:t>    = Ilmoituksen jälkeen palaute tuli seuraavana päivänä – luvattiin panna </a:t>
            </a:r>
            <a:r>
              <a:rPr lang="fi-FI" sz="3200" dirty="0" err="1"/>
              <a:t>Vinkat</a:t>
            </a:r>
            <a:r>
              <a:rPr lang="fi-FI" sz="3200" dirty="0"/>
              <a:t> kuriin ja ojennukseen</a:t>
            </a:r>
          </a:p>
        </p:txBody>
      </p:sp>
    </p:spTree>
    <p:extLst>
      <p:ext uri="{BB962C8B-B14F-4D97-AF65-F5344CB8AC3E}">
        <p14:creationId xmlns:p14="http://schemas.microsoft.com/office/powerpoint/2010/main" val="10832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6FCD04D-A00F-4758-8D66-A711EEF0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14301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26F96E3-3288-43EB-84F6-F43FA8AE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r>
              <a:rPr lang="fi-FI" sz="3200" dirty="0"/>
              <a:t>Ihmisiä kiitotiellä yleensä hiljaisella korpikentällä. Lentäjällä varasuunnitelma laskeutua pellolle </a:t>
            </a:r>
          </a:p>
          <a:p>
            <a:r>
              <a:rPr lang="fi-FI" sz="3200" dirty="0"/>
              <a:t>Moottorikone törttöili purjelentäjien ja varjoliitäjien seassa Jämillä. Laskeutui sitten </a:t>
            </a:r>
            <a:r>
              <a:rPr lang="fi-FI" sz="3200" dirty="0" err="1"/>
              <a:t>notamilla</a:t>
            </a:r>
            <a:r>
              <a:rPr lang="fi-FI" sz="3200" dirty="0"/>
              <a:t> suljetulle poikkikiitotielle. Lyhyt matka kuppilaan kai houkutteli…</a:t>
            </a:r>
          </a:p>
          <a:p>
            <a:r>
              <a:rPr lang="fi-FI" sz="3200" dirty="0"/>
              <a:t>Purjekone ei ollut Jämin taajuudella, lensi taitolentoboxin läpi. Kouluttaja maassa näki tilanteen ajoissa ja keskeytti harjoituksen</a:t>
            </a:r>
          </a:p>
          <a:p>
            <a:r>
              <a:rPr lang="fi-FI" sz="3200" dirty="0"/>
              <a:t>Starttaava ultra lähti liikkeelle kesken vintturihinauksen. Vinttaaja keskeytti ja käski ultran väistämään vaijeria (2020)</a:t>
            </a:r>
          </a:p>
          <a:p>
            <a:r>
              <a:rPr lang="fi-FI" sz="3200" dirty="0"/>
              <a:t>Korpikentillä käy uusia ja tietämättömiä lentäjiä. Erilaiset yhteistoimintapalaverit ovat tarpeen, </a:t>
            </a:r>
            <a:r>
              <a:rPr lang="fi-FI" sz="3200" dirty="0">
                <a:solidFill>
                  <a:srgbClr val="FF0000"/>
                </a:solidFill>
              </a:rPr>
              <a:t>ilmailun eri lajien sovittaminen vaatii joustoa kaikilta!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3913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CE09B6-CE35-4456-81D8-A13B2093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924BA-FC1B-44E8-BC77-459D7EEAC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36A3BCB-C576-4BA8-B22F-BB7A4302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79B70-1B80-4430-9F64-9A1BA625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60350"/>
            <a:ext cx="10515600" cy="1325563"/>
          </a:xfrm>
        </p:spPr>
        <p:txBody>
          <a:bodyPr>
            <a:noAutofit/>
          </a:bodyPr>
          <a:lstStyle/>
          <a:p>
            <a:r>
              <a:rPr lang="fi-FI" sz="3200" dirty="0"/>
              <a:t>Kuvakaappaus </a:t>
            </a:r>
            <a:r>
              <a:rPr lang="fi-FI" sz="3200" dirty="0" err="1"/>
              <a:t>Aerokurierin</a:t>
            </a:r>
            <a:r>
              <a:rPr lang="fi-FI" sz="3200" dirty="0"/>
              <a:t> sivulta – ASK21 osui ultran peräsimeen aiheuttaen hallinnan menetyksen ja fataalin onnettomuuden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395910-85BD-47F9-954A-E7E34DC8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008736-34DE-4A1C-91C3-1AF17342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05000"/>
            <a:ext cx="1047750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4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13A2C-C120-4E51-AA16-F2AFDCEE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2021 yksi maastolaskuvaurio, 2020 ei yhtään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6D6FB4-7EB3-4541-89E5-9F854C96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fi-FI" sz="3200" dirty="0"/>
              <a:t>Harjoituskone paikallislennolla joutui tuulen alle vähän liian kauas. Liito kotiin osoittautui tikkuiseksi taipaleeksi ja pilotti päätti laskeutua aivan kelpo pellolle…</a:t>
            </a:r>
          </a:p>
          <a:p>
            <a:r>
              <a:rPr lang="fi-FI" sz="3200" dirty="0"/>
              <a:t>”Myötätuulessa tinttasi lupaavasti ja lähdin kaartoon” …</a:t>
            </a:r>
          </a:p>
          <a:p>
            <a:r>
              <a:rPr lang="fi-FI" sz="3200" dirty="0"/>
              <a:t>”Pasmat menivät sekaisin ja kaarsin perusosalle aivan liian aikaisin. Tämän johdosta lasku päätyi pellon jälkeisiin pusikoihin.”  -Kiitettävän rehellinen ilmoitus!</a:t>
            </a:r>
          </a:p>
          <a:p>
            <a:r>
              <a:rPr lang="fi-FI" sz="3200" dirty="0"/>
              <a:t>Koneen vauriot jäivät melko vähäisiksi, eikä henkiset hiertymät saaneet lentäjää luopumaan harrastuksesta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998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F79D75D-4A60-4243-9DAE-4E77BC7E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rgbClr val="FFFFFF"/>
                </a:solidFill>
              </a:rPr>
              <a:t>Ilmoituksia n.30 – tavallisia ilmatilarikkomuksia ja pieniä teknikaaleja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66E84-B88D-471D-B197-C8C0D750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/>
              <a:t>Tuskinpa kaikkea on kerrottu</a:t>
            </a:r>
          </a:p>
          <a:p>
            <a:r>
              <a:rPr lang="fi-FI"/>
              <a:t>Tutkimusten mukaan n. 12.000 vuosittaisesta lennosta pitäisi tulla n. 4000 turvallisuuteen liittyvää havaintoa</a:t>
            </a:r>
          </a:p>
          <a:p>
            <a:r>
              <a:rPr lang="fi-FI"/>
              <a:t>Osa käsitellään tietenkin kerhon sisäisesti </a:t>
            </a:r>
          </a:p>
          <a:p>
            <a:r>
              <a:rPr lang="fi-FI"/>
              <a:t>Erikoisesti havaintoja mahdollisista turvallisuusriskeistä kaivataan – vaikkei vielä olisikaan kolisteltu</a:t>
            </a:r>
          </a:p>
          <a:p>
            <a:r>
              <a:rPr lang="fi-FI"/>
              <a:t>Tämä on kerhon turvallisuudenhallinnan ydinaluetta ja se osataan jo joissakin kerhoissa. </a:t>
            </a:r>
          </a:p>
        </p:txBody>
      </p:sp>
    </p:spTree>
    <p:extLst>
      <p:ext uri="{BB962C8B-B14F-4D97-AF65-F5344CB8AC3E}">
        <p14:creationId xmlns:p14="http://schemas.microsoft.com/office/powerpoint/2010/main" val="42493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89CF9F-FFDF-4072-B963-1F488A71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syytä tyytyväisyyteen? EASA </a:t>
            </a:r>
            <a:r>
              <a:rPr lang="fi-FI" dirty="0" err="1"/>
              <a:t>safety</a:t>
            </a:r>
            <a:r>
              <a:rPr lang="fi-FI" dirty="0"/>
              <a:t> </a:t>
            </a:r>
            <a:r>
              <a:rPr lang="fi-FI" dirty="0" err="1"/>
              <a:t>rewiew</a:t>
            </a:r>
            <a:r>
              <a:rPr lang="fi-FI" dirty="0"/>
              <a:t> 2020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15747E-C91F-46C6-8EC8-72AB789B8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" y="1825624"/>
            <a:ext cx="5928360" cy="5123815"/>
          </a:xfrm>
        </p:spPr>
        <p:txBody>
          <a:bodyPr>
            <a:normAutofit/>
          </a:bodyPr>
          <a:lstStyle/>
          <a:p>
            <a:r>
              <a:rPr lang="fi-FI" dirty="0"/>
              <a:t>EASA tilasto ottaa huomioon vakavat vaaratilanteet niiden riskin mukaan.</a:t>
            </a:r>
          </a:p>
          <a:p>
            <a:r>
              <a:rPr lang="fi-FI" dirty="0"/>
              <a:t>Sininen kuvaa onnettomuuksia, ruskeassa mukana vakavia vaaratilanteita riskipainotteisesti</a:t>
            </a:r>
          </a:p>
          <a:p>
            <a:r>
              <a:rPr lang="fi-FI" dirty="0"/>
              <a:t>Esim. yhteentörmäykset kuuluvat ”</a:t>
            </a:r>
            <a:r>
              <a:rPr lang="fi-FI" dirty="0" err="1"/>
              <a:t>airborne</a:t>
            </a:r>
            <a:r>
              <a:rPr lang="fi-FI" dirty="0"/>
              <a:t> </a:t>
            </a:r>
            <a:r>
              <a:rPr lang="fi-FI" dirty="0" err="1"/>
              <a:t>separation</a:t>
            </a:r>
            <a:r>
              <a:rPr lang="fi-FI" dirty="0"/>
              <a:t>” kategoriaan. Koska kuoleman vaara on suuri, tilastollista merkittävyyttä on enemmän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C126DC-9AAF-403F-8FED-219DCD1E3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290320"/>
            <a:ext cx="6080760" cy="54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104D2-61B8-4C5C-9E4D-010D236D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07827"/>
            <a:ext cx="4982601" cy="23081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Suuri</a:t>
            </a:r>
            <a:r>
              <a:rPr lang="en-US" sz="3200" dirty="0"/>
              <a:t> </a:t>
            </a:r>
            <a:r>
              <a:rPr lang="en-US" sz="3200" dirty="0" err="1"/>
              <a:t>osa</a:t>
            </a:r>
            <a:r>
              <a:rPr lang="en-US" sz="3200" dirty="0"/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onnettomuuksista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vakavista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vaaratilanteista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liittyy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/>
              <a:t>inhimillisiin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tekijöihin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(EASA safety review 2020)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AB4920-4AB4-4595-8329-1486F4D1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0668" y="2123440"/>
            <a:ext cx="5123269" cy="473456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39 % </a:t>
            </a:r>
            <a:r>
              <a:rPr lang="en-US" sz="3200" dirty="0" err="1"/>
              <a:t>osaaminen</a:t>
            </a:r>
            <a:r>
              <a:rPr lang="en-US" sz="3200" dirty="0"/>
              <a:t>, </a:t>
            </a:r>
            <a:r>
              <a:rPr lang="en-US" sz="3200" dirty="0" err="1"/>
              <a:t>virheet</a:t>
            </a:r>
            <a:r>
              <a:rPr lang="en-US" sz="3200" dirty="0"/>
              <a:t> </a:t>
            </a:r>
            <a:r>
              <a:rPr lang="en-US" sz="3200" dirty="0" err="1"/>
              <a:t>jne</a:t>
            </a:r>
            <a:r>
              <a:rPr lang="en-US" sz="3200" dirty="0"/>
              <a:t>. (</a:t>
            </a:r>
            <a:r>
              <a:rPr lang="en-US" sz="3200" dirty="0" err="1"/>
              <a:t>lasku</a:t>
            </a:r>
            <a:r>
              <a:rPr lang="en-US" sz="3200" dirty="0"/>
              <a:t>, </a:t>
            </a:r>
            <a:r>
              <a:rPr lang="en-US" sz="3200" dirty="0" err="1"/>
              <a:t>startti</a:t>
            </a:r>
            <a:r>
              <a:rPr lang="en-US" sz="3200" dirty="0"/>
              <a:t>…)</a:t>
            </a:r>
          </a:p>
          <a:p>
            <a:r>
              <a:rPr lang="en-US" sz="3200" dirty="0"/>
              <a:t>39 % </a:t>
            </a:r>
            <a:r>
              <a:rPr lang="en-US" sz="3200" dirty="0" err="1"/>
              <a:t>tilannetietoisuus</a:t>
            </a:r>
            <a:r>
              <a:rPr lang="en-US" sz="3200" dirty="0"/>
              <a:t> ja </a:t>
            </a:r>
            <a:r>
              <a:rPr lang="en-US" sz="3200" dirty="0" err="1"/>
              <a:t>havaitseminen</a:t>
            </a:r>
            <a:r>
              <a:rPr lang="en-US" sz="3200" dirty="0"/>
              <a:t> ( mm. </a:t>
            </a:r>
            <a:r>
              <a:rPr lang="en-US" sz="3200" dirty="0" err="1"/>
              <a:t>yhteentörmäys</a:t>
            </a:r>
            <a:r>
              <a:rPr lang="en-US" sz="3200" dirty="0"/>
              <a:t>, </a:t>
            </a:r>
            <a:r>
              <a:rPr lang="en-US" sz="3200" dirty="0" err="1"/>
              <a:t>pakotettu</a:t>
            </a:r>
            <a:r>
              <a:rPr lang="en-US" sz="3200" dirty="0"/>
              <a:t> </a:t>
            </a:r>
            <a:r>
              <a:rPr lang="en-US" sz="3200" dirty="0" err="1"/>
              <a:t>maastolasku</a:t>
            </a:r>
            <a:r>
              <a:rPr lang="en-US" sz="3200" dirty="0"/>
              <a:t>)</a:t>
            </a:r>
          </a:p>
          <a:p>
            <a:r>
              <a:rPr lang="en-US" sz="3200" dirty="0"/>
              <a:t>16 % </a:t>
            </a:r>
            <a:r>
              <a:rPr lang="en-US" sz="3200" dirty="0" err="1"/>
              <a:t>kokemuksen</a:t>
            </a:r>
            <a:r>
              <a:rPr lang="en-US" sz="3200" dirty="0"/>
              <a:t> </a:t>
            </a:r>
            <a:r>
              <a:rPr lang="en-US" sz="3200" dirty="0" err="1"/>
              <a:t>puutteeseen</a:t>
            </a:r>
            <a:r>
              <a:rPr lang="en-US" sz="3200" dirty="0"/>
              <a:t> </a:t>
            </a:r>
            <a:r>
              <a:rPr lang="en-US" sz="3200" dirty="0" err="1"/>
              <a:t>liittyvät</a:t>
            </a:r>
            <a:r>
              <a:rPr lang="en-US" sz="3200" dirty="0"/>
              <a:t> </a:t>
            </a:r>
            <a:r>
              <a:rPr lang="en-US" sz="3200" dirty="0" err="1"/>
              <a:t>tapaukset</a:t>
            </a:r>
            <a:r>
              <a:rPr lang="en-US" sz="3200" dirty="0"/>
              <a:t> (Korona?)</a:t>
            </a:r>
          </a:p>
          <a:p>
            <a:r>
              <a:rPr lang="en-US" sz="3200" dirty="0"/>
              <a:t>6 % </a:t>
            </a:r>
            <a:r>
              <a:rPr lang="en-US" sz="3200" dirty="0" err="1"/>
              <a:t>fysiikka</a:t>
            </a:r>
            <a:r>
              <a:rPr lang="en-US" sz="3200" dirty="0"/>
              <a:t> </a:t>
            </a:r>
            <a:r>
              <a:rPr lang="en-US" sz="3200" dirty="0" err="1"/>
              <a:t>pettää</a:t>
            </a:r>
            <a:r>
              <a:rPr lang="en-US" sz="3200" dirty="0"/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F68A8B-6F3C-4EDB-BDD2-021AD17D3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0" y="557783"/>
            <a:ext cx="6850036" cy="5739187"/>
          </a:xfrm>
          <a:prstGeom prst="rect">
            <a:avLst/>
          </a:prstGeom>
          <a:effectLst/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B8A47A6-EDBE-4B03-BF1E-C22F0BD63F61}"/>
              </a:ext>
            </a:extLst>
          </p:cNvPr>
          <p:cNvSpPr txBox="1"/>
          <p:nvPr/>
        </p:nvSpPr>
        <p:spPr>
          <a:xfrm>
            <a:off x="5772150" y="4838700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EASA edellyttää koulutusta inhimillisistä tekijöistä, mutta ohjeita tähän ei vielä ole </a:t>
            </a:r>
          </a:p>
        </p:txBody>
      </p:sp>
    </p:spTree>
    <p:extLst>
      <p:ext uri="{BB962C8B-B14F-4D97-AF65-F5344CB8AC3E}">
        <p14:creationId xmlns:p14="http://schemas.microsoft.com/office/powerpoint/2010/main" val="872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607</Words>
  <Application>Microsoft Office PowerPoint</Application>
  <PresentationFormat>Laajakuva</PresentationFormat>
  <Paragraphs>57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Purjelennon turvallisuus 2020 - 2021</vt:lpstr>
      <vt:lpstr>kolmessa kesässä 18 läheltä piti yhteentörmäystä, joista kolme vakavaa tapausta</vt:lpstr>
      <vt:lpstr>PowerPoint-esitys</vt:lpstr>
      <vt:lpstr>PowerPoint-esitys</vt:lpstr>
      <vt:lpstr>Kuvakaappaus Aerokurierin sivulta – ASK21 osui ultran peräsimeen aiheuttaen hallinnan menetyksen ja fataalin onnettomuuden</vt:lpstr>
      <vt:lpstr>2021 yksi maastolaskuvaurio, 2020 ei yhtään</vt:lpstr>
      <vt:lpstr>Ilmoituksia n.30 – tavallisia ilmatilarikkomuksia ja pieniä teknikaaleja</vt:lpstr>
      <vt:lpstr>Onko syytä tyytyväisyyteen? EASA safety rewiew 2020</vt:lpstr>
      <vt:lpstr>Suuri osa onnettomuuksista ja vakavista vaaratilanteista liittyy inhimillisiin tekijöihin (EASA safety review 2020)</vt:lpstr>
      <vt:lpstr>EASA pyrkii harrasteilmailussa hyväksyttävälle tasolle, 1 kuolema/1000.000 lentoa</vt:lpstr>
      <vt:lpstr>PowerPoint-esitys</vt:lpstr>
      <vt:lpstr>Ei aivan Strömsön lukemia! -Mitä liitto voisi tehdä turvallisuuden parantamiseksi?</vt:lpstr>
      <vt:lpstr>Uusi ilmoitusjärjestelmä on hyvä työkalu kerhojen turvallisuustyölle, kunhan nyt…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Gliding safety in Europe</dc:title>
  <dc:creator>Tapio Kimanen</dc:creator>
  <cp:lastModifiedBy>Tapio Kimanen</cp:lastModifiedBy>
  <cp:revision>17</cp:revision>
  <dcterms:created xsi:type="dcterms:W3CDTF">2021-08-09T10:08:55Z</dcterms:created>
  <dcterms:modified xsi:type="dcterms:W3CDTF">2021-10-04T11:08:36Z</dcterms:modified>
</cp:coreProperties>
</file>