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7" r:id="rId6"/>
    <p:sldId id="268" r:id="rId7"/>
    <p:sldId id="269" r:id="rId8"/>
    <p:sldId id="270" r:id="rId9"/>
    <p:sldId id="271" r:id="rId10"/>
    <p:sldId id="272" r:id="rId11"/>
    <p:sldId id="274" r:id="rId12"/>
    <p:sldId id="276" r:id="rId13"/>
    <p:sldId id="275" r:id="rId14"/>
    <p:sldId id="277" r:id="rId15"/>
    <p:sldId id="278" r:id="rId16"/>
    <p:sldId id="279" r:id="rId17"/>
  </p:sldIdLst>
  <p:sldSz cx="12192000" cy="6858000"/>
  <p:notesSz cx="6858000" cy="9144000"/>
  <p:defaultText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8" autoAdjust="0"/>
    <p:restoredTop sz="94660"/>
  </p:normalViewPr>
  <p:slideViewPr>
    <p:cSldViewPr snapToGrid="0" showGuides="1">
      <p:cViewPr varScale="1">
        <p:scale>
          <a:sx n="53" d="100"/>
          <a:sy n="53" d="100"/>
        </p:scale>
        <p:origin x="78" y="15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sv-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v-FI"/>
          </a:p>
        </p:txBody>
      </p:sp>
      <p:sp>
        <p:nvSpPr>
          <p:cNvPr id="4" name="Date Placeholder 3"/>
          <p:cNvSpPr>
            <a:spLocks noGrp="1"/>
          </p:cNvSpPr>
          <p:nvPr>
            <p:ph type="dt" sz="half" idx="10"/>
          </p:nvPr>
        </p:nvSpPr>
        <p:spPr/>
        <p:txBody>
          <a:bodyPr/>
          <a:lstStyle/>
          <a:p>
            <a:fld id="{6934D4CC-C7A9-4312-AE99-B33C507A9433}" type="datetimeFigureOut">
              <a:rPr lang="sv-FI" smtClean="0"/>
              <a:t>28-09-2021</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350325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6934D4CC-C7A9-4312-AE99-B33C507A9433}" type="datetimeFigureOut">
              <a:rPr lang="sv-FI" smtClean="0"/>
              <a:t>28-09-2021</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960583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sv-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6934D4CC-C7A9-4312-AE99-B33C507A9433}" type="datetimeFigureOut">
              <a:rPr lang="sv-FI" smtClean="0"/>
              <a:t>28-09-2021</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685500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6934D4CC-C7A9-4312-AE99-B33C507A9433}" type="datetimeFigureOut">
              <a:rPr lang="sv-FI" smtClean="0"/>
              <a:t>28-09-2021</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179263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sv-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34D4CC-C7A9-4312-AE99-B33C507A9433}" type="datetimeFigureOut">
              <a:rPr lang="sv-FI" smtClean="0"/>
              <a:t>28-09-2021</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455310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5" name="Date Placeholder 4"/>
          <p:cNvSpPr>
            <a:spLocks noGrp="1"/>
          </p:cNvSpPr>
          <p:nvPr>
            <p:ph type="dt" sz="half" idx="10"/>
          </p:nvPr>
        </p:nvSpPr>
        <p:spPr/>
        <p:txBody>
          <a:bodyPr/>
          <a:lstStyle/>
          <a:p>
            <a:fld id="{6934D4CC-C7A9-4312-AE99-B33C507A9433}" type="datetimeFigureOut">
              <a:rPr lang="sv-FI" smtClean="0"/>
              <a:t>28-09-2021</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157986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sv-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7" name="Date Placeholder 6"/>
          <p:cNvSpPr>
            <a:spLocks noGrp="1"/>
          </p:cNvSpPr>
          <p:nvPr>
            <p:ph type="dt" sz="half" idx="10"/>
          </p:nvPr>
        </p:nvSpPr>
        <p:spPr/>
        <p:txBody>
          <a:bodyPr/>
          <a:lstStyle/>
          <a:p>
            <a:fld id="{6934D4CC-C7A9-4312-AE99-B33C507A9433}" type="datetimeFigureOut">
              <a:rPr lang="sv-FI" smtClean="0"/>
              <a:t>28-09-2021</a:t>
            </a:fld>
            <a:endParaRPr lang="sv-FI"/>
          </a:p>
        </p:txBody>
      </p:sp>
      <p:sp>
        <p:nvSpPr>
          <p:cNvPr id="8" name="Footer Placeholder 7"/>
          <p:cNvSpPr>
            <a:spLocks noGrp="1"/>
          </p:cNvSpPr>
          <p:nvPr>
            <p:ph type="ftr" sz="quarter" idx="11"/>
          </p:nvPr>
        </p:nvSpPr>
        <p:spPr/>
        <p:txBody>
          <a:bodyPr/>
          <a:lstStyle/>
          <a:p>
            <a:endParaRPr lang="sv-FI"/>
          </a:p>
        </p:txBody>
      </p:sp>
      <p:sp>
        <p:nvSpPr>
          <p:cNvPr id="9" name="Slide Number Placeholder 8"/>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620853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Date Placeholder 2"/>
          <p:cNvSpPr>
            <a:spLocks noGrp="1"/>
          </p:cNvSpPr>
          <p:nvPr>
            <p:ph type="dt" sz="half" idx="10"/>
          </p:nvPr>
        </p:nvSpPr>
        <p:spPr/>
        <p:txBody>
          <a:bodyPr/>
          <a:lstStyle/>
          <a:p>
            <a:fld id="{6934D4CC-C7A9-4312-AE99-B33C507A9433}" type="datetimeFigureOut">
              <a:rPr lang="sv-FI" smtClean="0"/>
              <a:t>28-09-2021</a:t>
            </a:fld>
            <a:endParaRPr lang="sv-FI"/>
          </a:p>
        </p:txBody>
      </p:sp>
      <p:sp>
        <p:nvSpPr>
          <p:cNvPr id="4" name="Footer Placeholder 3"/>
          <p:cNvSpPr>
            <a:spLocks noGrp="1"/>
          </p:cNvSpPr>
          <p:nvPr>
            <p:ph type="ftr" sz="quarter" idx="11"/>
          </p:nvPr>
        </p:nvSpPr>
        <p:spPr/>
        <p:txBody>
          <a:bodyPr/>
          <a:lstStyle/>
          <a:p>
            <a:endParaRPr lang="sv-FI"/>
          </a:p>
        </p:txBody>
      </p:sp>
      <p:sp>
        <p:nvSpPr>
          <p:cNvPr id="5" name="Slide Number Placeholder 4"/>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322398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4D4CC-C7A9-4312-AE99-B33C507A9433}" type="datetimeFigureOut">
              <a:rPr lang="sv-FI" smtClean="0"/>
              <a:t>28-09-2021</a:t>
            </a:fld>
            <a:endParaRPr lang="sv-FI"/>
          </a:p>
        </p:txBody>
      </p:sp>
      <p:sp>
        <p:nvSpPr>
          <p:cNvPr id="3" name="Footer Placeholder 2"/>
          <p:cNvSpPr>
            <a:spLocks noGrp="1"/>
          </p:cNvSpPr>
          <p:nvPr>
            <p:ph type="ftr" sz="quarter" idx="11"/>
          </p:nvPr>
        </p:nvSpPr>
        <p:spPr/>
        <p:txBody>
          <a:bodyPr/>
          <a:lstStyle/>
          <a:p>
            <a:endParaRPr lang="sv-FI"/>
          </a:p>
        </p:txBody>
      </p:sp>
      <p:sp>
        <p:nvSpPr>
          <p:cNvPr id="4" name="Slide Number Placeholder 3"/>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200481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34D4CC-C7A9-4312-AE99-B33C507A9433}" type="datetimeFigureOut">
              <a:rPr lang="sv-FI" smtClean="0"/>
              <a:t>28-09-2021</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314538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34D4CC-C7A9-4312-AE99-B33C507A9433}" type="datetimeFigureOut">
              <a:rPr lang="sv-FI" smtClean="0"/>
              <a:t>28-09-2021</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66D570E8-5633-4BEA-BCE6-F9B8C5BB9CD8}" type="slidenum">
              <a:rPr lang="sv-FI" smtClean="0"/>
              <a:t>‹#›</a:t>
            </a:fld>
            <a:endParaRPr lang="sv-FI"/>
          </a:p>
        </p:txBody>
      </p:sp>
    </p:spTree>
    <p:extLst>
      <p:ext uri="{BB962C8B-B14F-4D97-AF65-F5344CB8AC3E}">
        <p14:creationId xmlns:p14="http://schemas.microsoft.com/office/powerpoint/2010/main" val="2509342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sv-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4D4CC-C7A9-4312-AE99-B33C507A9433}" type="datetimeFigureOut">
              <a:rPr lang="sv-FI" smtClean="0"/>
              <a:t>28-09-2021</a:t>
            </a:fld>
            <a:endParaRPr lang="sv-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570E8-5633-4BEA-BCE6-F9B8C5BB9CD8}" type="slidenum">
              <a:rPr lang="sv-FI" smtClean="0"/>
              <a:t>‹#›</a:t>
            </a:fld>
            <a:endParaRPr lang="sv-FI"/>
          </a:p>
        </p:txBody>
      </p:sp>
    </p:spTree>
    <p:extLst>
      <p:ext uri="{BB962C8B-B14F-4D97-AF65-F5344CB8AC3E}">
        <p14:creationId xmlns:p14="http://schemas.microsoft.com/office/powerpoint/2010/main" val="2560163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www.faz.net/aktuell/gesellschaft/ungluecke/pilot-stirbt-beim-absturz-eines-kleinflugzeugs-vor-norderney-17455725.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tvuutiset.fi/artikkeli/kuvat-mantsalan-lentoturmasta-konetyyppi-on-yleisesti-kaytossa-ne-ovat-turvallisia-ja-joka-kateen-sopivia/8159638#gs.bwsn1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lapinkansa.fi/muonion-pallaksella-pakkolaskun-tehnyt-lentokone-o/368511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iltalehti.fi/kotimaa/a/282d799c-a5ee-4e55-9ac1-184bf34c03b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v-FI" smtClean="0"/>
              <a:t>Moottori- ja ultralennon turvallisuus 2021</a:t>
            </a:r>
            <a:endParaRPr lang="sv-FI"/>
          </a:p>
        </p:txBody>
      </p:sp>
      <p:sp>
        <p:nvSpPr>
          <p:cNvPr id="3" name="Subtitle 2"/>
          <p:cNvSpPr>
            <a:spLocks noGrp="1"/>
          </p:cNvSpPr>
          <p:nvPr>
            <p:ph type="subTitle" idx="1"/>
          </p:nvPr>
        </p:nvSpPr>
        <p:spPr/>
        <p:txBody>
          <a:bodyPr>
            <a:normAutofit lnSpcReduction="10000"/>
          </a:bodyPr>
          <a:lstStyle/>
          <a:p>
            <a:r>
              <a:rPr lang="sv-FI" smtClean="0"/>
              <a:t>Nils Rostedt</a:t>
            </a:r>
          </a:p>
          <a:p>
            <a:r>
              <a:rPr lang="sv-FI" smtClean="0"/>
              <a:t>Moottorilentotoimikunta</a:t>
            </a:r>
          </a:p>
          <a:p>
            <a:r>
              <a:rPr lang="sv-FI" smtClean="0"/>
              <a:t>Turvallisuustoimikunta</a:t>
            </a:r>
          </a:p>
          <a:p>
            <a:r>
              <a:rPr lang="sv-FI" smtClean="0"/>
              <a:t>Lähdeaineisto: Liikennefakta.fi, media</a:t>
            </a:r>
            <a:endParaRPr lang="sv-FI"/>
          </a:p>
        </p:txBody>
      </p:sp>
    </p:spTree>
    <p:extLst>
      <p:ext uri="{BB962C8B-B14F-4D97-AF65-F5344CB8AC3E}">
        <p14:creationId xmlns:p14="http://schemas.microsoft.com/office/powerpoint/2010/main" val="3313840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Satunnaishuomioita – Ulkomaat 1</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1798710687"/>
              </p:ext>
            </p:extLst>
          </p:nvPr>
        </p:nvGraphicFramePr>
        <p:xfrm>
          <a:off x="1100717" y="1995327"/>
          <a:ext cx="10075283" cy="4793580"/>
        </p:xfrm>
        <a:graphic>
          <a:graphicData uri="http://schemas.openxmlformats.org/drawingml/2006/table">
            <a:tbl>
              <a:tblPr firstRow="1" bandRow="1">
                <a:tableStyleId>{5C22544A-7EE6-4342-B048-85BDC9FD1C3A}</a:tableStyleId>
              </a:tblPr>
              <a:tblGrid>
                <a:gridCol w="713569"/>
                <a:gridCol w="7694256"/>
                <a:gridCol w="1667458"/>
              </a:tblGrid>
              <a:tr h="361812">
                <a:tc>
                  <a:txBody>
                    <a:bodyPr/>
                    <a:lstStyle/>
                    <a:p>
                      <a:endParaRPr lang="sv-FI"/>
                    </a:p>
                  </a:txBody>
                  <a:tcPr/>
                </a:tc>
                <a:tc>
                  <a:txBody>
                    <a:bodyPr/>
                    <a:lstStyle/>
                    <a:p>
                      <a:endParaRPr lang="sv-FI"/>
                    </a:p>
                  </a:txBody>
                  <a:tcPr/>
                </a:tc>
                <a:tc>
                  <a:txBody>
                    <a:bodyPr/>
                    <a:lstStyle/>
                    <a:p>
                      <a:endParaRPr lang="sv-FI"/>
                    </a:p>
                  </a:txBody>
                  <a:tcPr/>
                </a:tc>
              </a:tr>
              <a:tr h="892140">
                <a:tc>
                  <a:txBody>
                    <a:bodyPr/>
                    <a:lstStyle/>
                    <a:p>
                      <a:r>
                        <a:rPr lang="sv-FI" sz="2000" smtClean="0"/>
                        <a:t>6/21</a:t>
                      </a:r>
                      <a:endParaRPr lang="sv-FI" sz="2000"/>
                    </a:p>
                  </a:txBody>
                  <a:tcPr/>
                </a:tc>
                <a:tc>
                  <a:txBody>
                    <a:bodyPr/>
                    <a:lstStyle/>
                    <a:p>
                      <a:r>
                        <a:rPr lang="sv-FI" sz="2000" smtClean="0"/>
                        <a:t>Neljä laskuvarjohyppääjää</a:t>
                      </a:r>
                      <a:r>
                        <a:rPr lang="sv-FI" sz="2000" baseline="0" smtClean="0"/>
                        <a:t> </a:t>
                      </a:r>
                      <a:r>
                        <a:rPr lang="sv-FI" sz="2000" smtClean="0"/>
                        <a:t>kuoli ja neljä loukkaantui vakavasti Let-410</a:t>
                      </a:r>
                      <a:r>
                        <a:rPr lang="sv-FI" sz="2000" baseline="0" smtClean="0"/>
                        <a:t> koneen onnettomuudessa Tanayn lentopaikalla Siperian lounaisosassa. </a:t>
                      </a:r>
                      <a:endParaRPr lang="sv-FI" sz="2000"/>
                    </a:p>
                  </a:txBody>
                  <a:tcPr/>
                </a:tc>
                <a:tc>
                  <a:txBody>
                    <a:bodyPr/>
                    <a:lstStyle/>
                    <a:p>
                      <a:endParaRPr lang="sv-FI" sz="2000"/>
                    </a:p>
                  </a:txBody>
                  <a:tcPr/>
                </a:tc>
              </a:tr>
              <a:tr h="1962709">
                <a:tc>
                  <a:txBody>
                    <a:bodyPr/>
                    <a:lstStyle/>
                    <a:p>
                      <a:r>
                        <a:rPr lang="sv-FI" sz="2000" smtClean="0"/>
                        <a:t>7/21</a:t>
                      </a:r>
                      <a:endParaRPr lang="sv-FI" sz="2000"/>
                    </a:p>
                  </a:txBody>
                  <a:tcPr/>
                </a:tc>
                <a:tc>
                  <a:txBody>
                    <a:bodyPr/>
                    <a:lstStyle/>
                    <a:p>
                      <a:r>
                        <a:rPr lang="fi-FI" sz="2000" smtClean="0"/>
                        <a:t>Saksalaisen Skydive Binz-hyppykeskuksen käyttämä Cessna 208 Supervan (jossa on TPE331-moottori PT-6:n sijasta) oli pudottanut hyppääjät Pohjois-Saksan rannikolla sijaitsevan Norderneyn saaren yläpuolella ja laskeutumassa Norderneyn kentälle, kun kone jostain syystä ei päässytkään kentälle vaan putosi mereen saaren lähelle. Pilotti menehtyi ja kone tuhoutui.</a:t>
                      </a:r>
                    </a:p>
                    <a:p>
                      <a:endParaRPr lang="fi-FI" sz="2000" smtClean="0"/>
                    </a:p>
                  </a:txBody>
                  <a:tcPr/>
                </a:tc>
                <a:tc>
                  <a:txBody>
                    <a:bodyPr/>
                    <a:lstStyle/>
                    <a:p>
                      <a:endParaRPr lang="sv-FI" sz="2000"/>
                    </a:p>
                  </a:txBody>
                  <a:tcPr/>
                </a:tc>
              </a:tr>
              <a:tr h="1159782">
                <a:tc>
                  <a:txBody>
                    <a:bodyPr/>
                    <a:lstStyle/>
                    <a:p>
                      <a:r>
                        <a:rPr lang="sv-FI" sz="2000" smtClean="0"/>
                        <a:t>7/21</a:t>
                      </a:r>
                      <a:endParaRPr lang="sv-FI" sz="2000"/>
                    </a:p>
                  </a:txBody>
                  <a:tcPr/>
                </a:tc>
                <a:tc>
                  <a:txBody>
                    <a:bodyPr/>
                    <a:lstStyle/>
                    <a:p>
                      <a:r>
                        <a:rPr lang="sv-FI" sz="2000" smtClean="0"/>
                        <a:t>Kahdeksan laskuvarjohyppääjää ja koneen lentäjä kuolivat DHC-2</a:t>
                      </a:r>
                      <a:r>
                        <a:rPr lang="sv-FI" sz="2000" baseline="0" smtClean="0"/>
                        <a:t> </a:t>
                      </a:r>
                      <a:r>
                        <a:rPr lang="sv-FI" sz="2000" baseline="0" smtClean="0"/>
                        <a:t>Turbo Beaver-hyppykoneen </a:t>
                      </a:r>
                      <a:r>
                        <a:rPr lang="sv-FI" sz="2000" baseline="0" smtClean="0"/>
                        <a:t>syöksyessä maahan Örebron lentoasemalla. Ruotsissa tapahtui samantyyppinen onnettomuus vuonna 2019, jolloin myös 9 henkilöä menehtyi. </a:t>
                      </a:r>
                      <a:endParaRPr lang="sv-FI" sz="2000"/>
                    </a:p>
                  </a:txBody>
                  <a:tcPr/>
                </a:tc>
                <a:tc>
                  <a:txBody>
                    <a:bodyPr/>
                    <a:lstStyle/>
                    <a:p>
                      <a:endParaRPr lang="sv-FI" sz="2000"/>
                    </a:p>
                  </a:txBody>
                  <a:tcPr/>
                </a:tc>
              </a:tr>
            </a:tbl>
          </a:graphicData>
        </a:graphic>
      </p:graphicFrame>
      <p:pic>
        <p:nvPicPr>
          <p:cNvPr id="3" name="Picture 2">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9344" y="425768"/>
            <a:ext cx="2252083" cy="1264920"/>
          </a:xfrm>
          <a:prstGeom prst="rect">
            <a:avLst/>
          </a:prstGeom>
        </p:spPr>
      </p:pic>
    </p:spTree>
    <p:extLst>
      <p:ext uri="{BB962C8B-B14F-4D97-AF65-F5344CB8AC3E}">
        <p14:creationId xmlns:p14="http://schemas.microsoft.com/office/powerpoint/2010/main" val="2105768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Satunnaishuomioita – Ulkomaat 2</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3527076938"/>
              </p:ext>
            </p:extLst>
          </p:nvPr>
        </p:nvGraphicFramePr>
        <p:xfrm>
          <a:off x="1083211" y="2006600"/>
          <a:ext cx="10092789" cy="4350656"/>
        </p:xfrm>
        <a:graphic>
          <a:graphicData uri="http://schemas.openxmlformats.org/drawingml/2006/table">
            <a:tbl>
              <a:tblPr firstRow="1" bandRow="1">
                <a:tableStyleId>{5C22544A-7EE6-4342-B048-85BDC9FD1C3A}</a:tableStyleId>
              </a:tblPr>
              <a:tblGrid>
                <a:gridCol w="731075"/>
                <a:gridCol w="7691358"/>
                <a:gridCol w="1670356"/>
              </a:tblGrid>
              <a:tr h="567139">
                <a:tc>
                  <a:txBody>
                    <a:bodyPr/>
                    <a:lstStyle/>
                    <a:p>
                      <a:endParaRPr lang="sv-FI" sz="2000"/>
                    </a:p>
                  </a:txBody>
                  <a:tcPr/>
                </a:tc>
                <a:tc>
                  <a:txBody>
                    <a:bodyPr/>
                    <a:lstStyle/>
                    <a:p>
                      <a:endParaRPr lang="sv-FI" sz="2000"/>
                    </a:p>
                  </a:txBody>
                  <a:tcPr/>
                </a:tc>
                <a:tc>
                  <a:txBody>
                    <a:bodyPr/>
                    <a:lstStyle/>
                    <a:p>
                      <a:endParaRPr lang="sv-FI"/>
                    </a:p>
                  </a:txBody>
                  <a:tcPr/>
                </a:tc>
              </a:tr>
              <a:tr h="1817953">
                <a:tc>
                  <a:txBody>
                    <a:bodyPr/>
                    <a:lstStyle/>
                    <a:p>
                      <a:r>
                        <a:rPr lang="sv-FI" sz="2000" smtClean="0"/>
                        <a:t>9/21</a:t>
                      </a:r>
                      <a:endParaRPr lang="sv-FI" sz="2000"/>
                    </a:p>
                  </a:txBody>
                  <a:tcPr/>
                </a:tc>
                <a:tc>
                  <a:txBody>
                    <a:bodyPr/>
                    <a:lstStyle/>
                    <a:p>
                      <a:r>
                        <a:rPr lang="sv-FI" sz="2000" smtClean="0"/>
                        <a:t>Kahdeksan</a:t>
                      </a:r>
                      <a:r>
                        <a:rPr lang="sv-FI" sz="2000" baseline="0" smtClean="0"/>
                        <a:t> henkilöä loukkaantuivat Kudu C4M Angel-hyppykoneen onnettomuudessa Johannesburgin lähellä Etelä-Afrikassa. Koneessa oli kuusi laskuvarjohyppääjää ja kahden hengen miehistö. </a:t>
                      </a:r>
                      <a:endParaRPr lang="sv-FI" sz="2000"/>
                    </a:p>
                  </a:txBody>
                  <a:tcPr/>
                </a:tc>
                <a:tc>
                  <a:txBody>
                    <a:bodyPr/>
                    <a:lstStyle/>
                    <a:p>
                      <a:endParaRPr lang="sv-FI"/>
                    </a:p>
                  </a:txBody>
                  <a:tcPr/>
                </a:tc>
              </a:tr>
              <a:tr h="1398425">
                <a:tc>
                  <a:txBody>
                    <a:bodyPr/>
                    <a:lstStyle/>
                    <a:p>
                      <a:r>
                        <a:rPr lang="sv-FI" sz="2000" smtClean="0"/>
                        <a:t>6/21</a:t>
                      </a:r>
                      <a:endParaRPr lang="sv-FI" sz="2000"/>
                    </a:p>
                  </a:txBody>
                  <a:tcPr/>
                </a:tc>
                <a:tc>
                  <a:txBody>
                    <a:bodyPr/>
                    <a:lstStyle/>
                    <a:p>
                      <a:r>
                        <a:rPr lang="fi-FI" sz="2000" smtClean="0"/>
                        <a:t>Cessna 208B Super</a:t>
                      </a:r>
                      <a:r>
                        <a:rPr lang="fi-FI" sz="2000" baseline="0" smtClean="0"/>
                        <a:t>van-hyppykone suoritti pakkolaskun heti lentoonlähdön jälkeen Hollannin Teugessä. Kyydissä oli 17 laskuvarjohyppääjää ja ohjaaja. </a:t>
                      </a:r>
                      <a:endParaRPr lang="fi-FI" sz="2000" smtClean="0"/>
                    </a:p>
                  </a:txBody>
                  <a:tcPr/>
                </a:tc>
                <a:tc>
                  <a:txBody>
                    <a:bodyPr/>
                    <a:lstStyle/>
                    <a:p>
                      <a:endParaRPr lang="sv-FI"/>
                    </a:p>
                  </a:txBody>
                  <a:tcPr/>
                </a:tc>
              </a:tr>
              <a:tr h="567139">
                <a:tc>
                  <a:txBody>
                    <a:bodyPr/>
                    <a:lstStyle/>
                    <a:p>
                      <a:endParaRPr lang="sv-FI" sz="2000"/>
                    </a:p>
                  </a:txBody>
                  <a:tcPr/>
                </a:tc>
                <a:tc>
                  <a:txBody>
                    <a:bodyPr/>
                    <a:lstStyle/>
                    <a:p>
                      <a:r>
                        <a:rPr lang="sv-FI" sz="2000" smtClean="0"/>
                        <a:t>Yhteensä 43 henkilöä vaarassa – 14 menehtyi</a:t>
                      </a:r>
                      <a:endParaRPr lang="sv-FI" sz="2000"/>
                    </a:p>
                  </a:txBody>
                  <a:tcPr/>
                </a:tc>
                <a:tc>
                  <a:txBody>
                    <a:bodyPr/>
                    <a:lstStyle/>
                    <a:p>
                      <a:endParaRPr lang="sv-FI"/>
                    </a:p>
                  </a:txBody>
                  <a:tcPr/>
                </a:tc>
              </a:tr>
            </a:tbl>
          </a:graphicData>
        </a:graphic>
      </p:graphicFrame>
    </p:spTree>
    <p:extLst>
      <p:ext uri="{BB962C8B-B14F-4D97-AF65-F5344CB8AC3E}">
        <p14:creationId xmlns:p14="http://schemas.microsoft.com/office/powerpoint/2010/main" val="1241353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Hieman tilastoja</a:t>
            </a:r>
            <a:endParaRPr lang="sv-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4679379"/>
              </p:ext>
            </p:extLst>
          </p:nvPr>
        </p:nvGraphicFramePr>
        <p:xfrm>
          <a:off x="1074057" y="1840865"/>
          <a:ext cx="8839201" cy="2339248"/>
        </p:xfrm>
        <a:graphic>
          <a:graphicData uri="http://schemas.openxmlformats.org/drawingml/2006/table">
            <a:tbl>
              <a:tblPr firstRow="1" bandRow="1">
                <a:tableStyleId>{5C22544A-7EE6-4342-B048-85BDC9FD1C3A}</a:tableStyleId>
              </a:tblPr>
              <a:tblGrid>
                <a:gridCol w="5762172"/>
                <a:gridCol w="1611085"/>
                <a:gridCol w="1465944"/>
              </a:tblGrid>
              <a:tr h="492473">
                <a:tc>
                  <a:txBody>
                    <a:bodyPr/>
                    <a:lstStyle/>
                    <a:p>
                      <a:endParaRPr lang="sv-FI" sz="2000"/>
                    </a:p>
                  </a:txBody>
                  <a:tcPr/>
                </a:tc>
                <a:tc>
                  <a:txBody>
                    <a:bodyPr/>
                    <a:lstStyle/>
                    <a:p>
                      <a:r>
                        <a:rPr lang="sv-FI" sz="2000" smtClean="0"/>
                        <a:t>2020</a:t>
                      </a:r>
                      <a:endParaRPr lang="sv-FI" sz="2000"/>
                    </a:p>
                  </a:txBody>
                  <a:tcPr/>
                </a:tc>
                <a:tc>
                  <a:txBody>
                    <a:bodyPr/>
                    <a:lstStyle/>
                    <a:p>
                      <a:r>
                        <a:rPr lang="sv-FI" sz="2000" smtClean="0"/>
                        <a:t>2021 1-9</a:t>
                      </a:r>
                      <a:endParaRPr lang="sv-FI" sz="2000"/>
                    </a:p>
                  </a:txBody>
                  <a:tcPr/>
                </a:tc>
              </a:tr>
              <a:tr h="492473">
                <a:tc>
                  <a:txBody>
                    <a:bodyPr/>
                    <a:lstStyle/>
                    <a:p>
                      <a:r>
                        <a:rPr lang="sv-FI" sz="2000" smtClean="0"/>
                        <a:t>Onnettomuudet </a:t>
                      </a:r>
                      <a:endParaRPr lang="sv-FI" sz="2000"/>
                    </a:p>
                  </a:txBody>
                  <a:tcPr/>
                </a:tc>
                <a:tc>
                  <a:txBody>
                    <a:bodyPr/>
                    <a:lstStyle/>
                    <a:p>
                      <a:r>
                        <a:rPr lang="sv-FI" sz="2000" smtClean="0"/>
                        <a:t>12</a:t>
                      </a:r>
                      <a:endParaRPr lang="sv-FI" sz="2000"/>
                    </a:p>
                  </a:txBody>
                  <a:tcPr/>
                </a:tc>
                <a:tc>
                  <a:txBody>
                    <a:bodyPr/>
                    <a:lstStyle/>
                    <a:p>
                      <a:r>
                        <a:rPr lang="sv-FI" sz="2000" smtClean="0"/>
                        <a:t>5</a:t>
                      </a:r>
                      <a:endParaRPr lang="sv-FI" sz="2000"/>
                    </a:p>
                  </a:txBody>
                  <a:tcPr/>
                </a:tc>
              </a:tr>
              <a:tr h="492473">
                <a:tc>
                  <a:txBody>
                    <a:bodyPr/>
                    <a:lstStyle/>
                    <a:p>
                      <a:r>
                        <a:rPr lang="sv-FI" sz="2000" smtClean="0"/>
                        <a:t>Kuolleet</a:t>
                      </a:r>
                      <a:endParaRPr lang="sv-FI" sz="2000"/>
                    </a:p>
                  </a:txBody>
                  <a:tcPr/>
                </a:tc>
                <a:tc>
                  <a:txBody>
                    <a:bodyPr/>
                    <a:lstStyle/>
                    <a:p>
                      <a:r>
                        <a:rPr lang="sv-FI" sz="2000" smtClean="0"/>
                        <a:t>0</a:t>
                      </a:r>
                      <a:endParaRPr lang="sv-FI" sz="2000"/>
                    </a:p>
                  </a:txBody>
                  <a:tcPr/>
                </a:tc>
                <a:tc>
                  <a:txBody>
                    <a:bodyPr/>
                    <a:lstStyle/>
                    <a:p>
                      <a:r>
                        <a:rPr lang="sv-FI" sz="2000" smtClean="0"/>
                        <a:t>1</a:t>
                      </a:r>
                      <a:endParaRPr lang="sv-FI" sz="2000"/>
                    </a:p>
                  </a:txBody>
                  <a:tcPr/>
                </a:tc>
              </a:tr>
              <a:tr h="861829">
                <a:tc>
                  <a:txBody>
                    <a:bodyPr/>
                    <a:lstStyle/>
                    <a:p>
                      <a:r>
                        <a:rPr lang="sv-FI" sz="2000" smtClean="0"/>
                        <a:t>Vakavat vaaratilanteet </a:t>
                      </a:r>
                      <a:endParaRPr lang="sv-FI" sz="2000"/>
                    </a:p>
                  </a:txBody>
                  <a:tcPr/>
                </a:tc>
                <a:tc>
                  <a:txBody>
                    <a:bodyPr/>
                    <a:lstStyle/>
                    <a:p>
                      <a:r>
                        <a:rPr lang="sv-FI" sz="2000" smtClean="0"/>
                        <a:t>15</a:t>
                      </a:r>
                      <a:endParaRPr lang="sv-FI" sz="2000"/>
                    </a:p>
                  </a:txBody>
                  <a:tcPr/>
                </a:tc>
                <a:tc>
                  <a:txBody>
                    <a:bodyPr/>
                    <a:lstStyle/>
                    <a:p>
                      <a:r>
                        <a:rPr lang="sv-FI" sz="2000" smtClean="0"/>
                        <a:t>12</a:t>
                      </a:r>
                      <a:endParaRPr lang="sv-FI" sz="2000"/>
                    </a:p>
                  </a:txBody>
                  <a:tcPr/>
                </a:tc>
              </a:tr>
            </a:tbl>
          </a:graphicData>
        </a:graphic>
      </p:graphicFrame>
      <p:sp>
        <p:nvSpPr>
          <p:cNvPr id="5" name="TextBox 4"/>
          <p:cNvSpPr txBox="1"/>
          <p:nvPr/>
        </p:nvSpPr>
        <p:spPr>
          <a:xfrm>
            <a:off x="1175657" y="6066971"/>
            <a:ext cx="7828233" cy="369332"/>
          </a:xfrm>
          <a:prstGeom prst="rect">
            <a:avLst/>
          </a:prstGeom>
          <a:noFill/>
        </p:spPr>
        <p:txBody>
          <a:bodyPr wrap="none" rtlCol="0">
            <a:spAutoFit/>
          </a:bodyPr>
          <a:lstStyle/>
          <a:p>
            <a:r>
              <a:rPr lang="sv-FI" smtClean="0"/>
              <a:t>Huom: Luvut poikkeavat Liikennefaktan luvuista, joihin sisältyvät myös purjelento. </a:t>
            </a:r>
            <a:endParaRPr lang="sv-FI"/>
          </a:p>
        </p:txBody>
      </p:sp>
    </p:spTree>
    <p:extLst>
      <p:ext uri="{BB962C8B-B14F-4D97-AF65-F5344CB8AC3E}">
        <p14:creationId xmlns:p14="http://schemas.microsoft.com/office/powerpoint/2010/main" val="1352708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v-FI"/>
          </a:p>
        </p:txBody>
      </p:sp>
      <p:pic>
        <p:nvPicPr>
          <p:cNvPr id="5" name="Picture 4"/>
          <p:cNvPicPr>
            <a:picLocks noChangeAspect="1"/>
          </p:cNvPicPr>
          <p:nvPr/>
        </p:nvPicPr>
        <p:blipFill>
          <a:blip r:embed="rId2"/>
          <a:stretch>
            <a:fillRect/>
          </a:stretch>
        </p:blipFill>
        <p:spPr>
          <a:xfrm>
            <a:off x="333827" y="163285"/>
            <a:ext cx="11398251" cy="6513286"/>
          </a:xfrm>
          <a:prstGeom prst="rect">
            <a:avLst/>
          </a:prstGeom>
        </p:spPr>
      </p:pic>
    </p:spTree>
    <p:extLst>
      <p:ext uri="{BB962C8B-B14F-4D97-AF65-F5344CB8AC3E}">
        <p14:creationId xmlns:p14="http://schemas.microsoft.com/office/powerpoint/2010/main" val="13390789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v-FI"/>
          </a:p>
        </p:txBody>
      </p:sp>
      <p:pic>
        <p:nvPicPr>
          <p:cNvPr id="4" name="Picture 3"/>
          <p:cNvPicPr>
            <a:picLocks noChangeAspect="1"/>
          </p:cNvPicPr>
          <p:nvPr/>
        </p:nvPicPr>
        <p:blipFill>
          <a:blip r:embed="rId2"/>
          <a:stretch>
            <a:fillRect/>
          </a:stretch>
        </p:blipFill>
        <p:spPr>
          <a:xfrm>
            <a:off x="333830" y="365125"/>
            <a:ext cx="11050030" cy="6108246"/>
          </a:xfrm>
          <a:prstGeom prst="rect">
            <a:avLst/>
          </a:prstGeom>
        </p:spPr>
      </p:pic>
    </p:spTree>
    <p:extLst>
      <p:ext uri="{BB962C8B-B14F-4D97-AF65-F5344CB8AC3E}">
        <p14:creationId xmlns:p14="http://schemas.microsoft.com/office/powerpoint/2010/main" val="1807822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v-FI"/>
          </a:p>
        </p:txBody>
      </p:sp>
      <p:pic>
        <p:nvPicPr>
          <p:cNvPr id="3" name="Picture 2"/>
          <p:cNvPicPr>
            <a:picLocks noChangeAspect="1"/>
          </p:cNvPicPr>
          <p:nvPr/>
        </p:nvPicPr>
        <p:blipFill>
          <a:blip r:embed="rId2"/>
          <a:stretch>
            <a:fillRect/>
          </a:stretch>
        </p:blipFill>
        <p:spPr>
          <a:xfrm>
            <a:off x="1833562" y="1042987"/>
            <a:ext cx="8524875" cy="4772025"/>
          </a:xfrm>
          <a:prstGeom prst="rect">
            <a:avLst/>
          </a:prstGeom>
        </p:spPr>
      </p:pic>
      <p:pic>
        <p:nvPicPr>
          <p:cNvPr id="5" name="Picture 4"/>
          <p:cNvPicPr>
            <a:picLocks noChangeAspect="1"/>
          </p:cNvPicPr>
          <p:nvPr/>
        </p:nvPicPr>
        <p:blipFill>
          <a:blip r:embed="rId2"/>
          <a:stretch>
            <a:fillRect/>
          </a:stretch>
        </p:blipFill>
        <p:spPr>
          <a:xfrm>
            <a:off x="333829" y="365125"/>
            <a:ext cx="11306627" cy="6329185"/>
          </a:xfrm>
          <a:prstGeom prst="rect">
            <a:avLst/>
          </a:prstGeom>
        </p:spPr>
      </p:pic>
    </p:spTree>
    <p:extLst>
      <p:ext uri="{BB962C8B-B14F-4D97-AF65-F5344CB8AC3E}">
        <p14:creationId xmlns:p14="http://schemas.microsoft.com/office/powerpoint/2010/main" val="2921499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Lopuksi mietteitä SIL:lle	</a:t>
            </a:r>
            <a:endParaRPr lang="sv-FI"/>
          </a:p>
        </p:txBody>
      </p:sp>
      <p:sp>
        <p:nvSpPr>
          <p:cNvPr id="3" name="Content Placeholder 2"/>
          <p:cNvSpPr>
            <a:spLocks noGrp="1"/>
          </p:cNvSpPr>
          <p:nvPr>
            <p:ph idx="1"/>
          </p:nvPr>
        </p:nvSpPr>
        <p:spPr/>
        <p:txBody>
          <a:bodyPr/>
          <a:lstStyle/>
          <a:p>
            <a:r>
              <a:rPr lang="sv-FI" smtClean="0"/>
              <a:t>Traficom-analyysiyhteistyön jatko?</a:t>
            </a:r>
          </a:p>
          <a:p>
            <a:pPr lvl="1"/>
            <a:r>
              <a:rPr lang="sv-FI" smtClean="0"/>
              <a:t>henkilömuutoksia Traficomissa  </a:t>
            </a:r>
          </a:p>
          <a:p>
            <a:r>
              <a:rPr lang="sv-FI" smtClean="0"/>
              <a:t>”Vähemmän vakavien” poikkeamien analysointi</a:t>
            </a:r>
          </a:p>
          <a:p>
            <a:pPr lvl="1"/>
            <a:r>
              <a:rPr lang="sv-FI" smtClean="0"/>
              <a:t>onnettomuus on monen pienen tekijän summa</a:t>
            </a:r>
            <a:endParaRPr lang="sv-FI"/>
          </a:p>
        </p:txBody>
      </p:sp>
    </p:spTree>
    <p:extLst>
      <p:ext uri="{BB962C8B-B14F-4D97-AF65-F5344CB8AC3E}">
        <p14:creationId xmlns:p14="http://schemas.microsoft.com/office/powerpoint/2010/main" val="971548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Onnettomuudet 2021 sivu 1  </a:t>
            </a:r>
            <a:br>
              <a:rPr lang="sv-FI" smtClean="0"/>
            </a:br>
            <a:r>
              <a:rPr lang="sv-FI" smtClean="0"/>
              <a:t>tammi-syyskuu yhteensä 5 kpl</a:t>
            </a:r>
            <a:endParaRPr lang="sv-FI"/>
          </a:p>
        </p:txBody>
      </p:sp>
      <p:graphicFrame>
        <p:nvGraphicFramePr>
          <p:cNvPr id="8" name="Table 7"/>
          <p:cNvGraphicFramePr>
            <a:graphicFrameLocks noGrp="1"/>
          </p:cNvGraphicFramePr>
          <p:nvPr>
            <p:extLst>
              <p:ext uri="{D42A27DB-BD31-4B8C-83A1-F6EECF244321}">
                <p14:modId xmlns:p14="http://schemas.microsoft.com/office/powerpoint/2010/main" val="1703711881"/>
              </p:ext>
            </p:extLst>
          </p:nvPr>
        </p:nvGraphicFramePr>
        <p:xfrm>
          <a:off x="1055914" y="2006211"/>
          <a:ext cx="10076543" cy="4322017"/>
        </p:xfrm>
        <a:graphic>
          <a:graphicData uri="http://schemas.openxmlformats.org/drawingml/2006/table">
            <a:tbl>
              <a:tblPr firstRow="1" bandRow="1">
                <a:tableStyleId>{5C22544A-7EE6-4342-B048-85BDC9FD1C3A}</a:tableStyleId>
              </a:tblPr>
              <a:tblGrid>
                <a:gridCol w="743857"/>
                <a:gridCol w="7665019"/>
                <a:gridCol w="1667667"/>
              </a:tblGrid>
              <a:tr h="472316">
                <a:tc>
                  <a:txBody>
                    <a:bodyPr/>
                    <a:lstStyle/>
                    <a:p>
                      <a:endParaRPr lang="sv-FI"/>
                    </a:p>
                  </a:txBody>
                  <a:tcPr/>
                </a:tc>
                <a:tc>
                  <a:txBody>
                    <a:bodyPr/>
                    <a:lstStyle/>
                    <a:p>
                      <a:endParaRPr lang="sv-FI"/>
                    </a:p>
                  </a:txBody>
                  <a:tcPr/>
                </a:tc>
                <a:tc>
                  <a:txBody>
                    <a:bodyPr/>
                    <a:lstStyle/>
                    <a:p>
                      <a:endParaRPr lang="sv-FI"/>
                    </a:p>
                  </a:txBody>
                  <a:tcPr/>
                </a:tc>
              </a:tr>
              <a:tr h="815231">
                <a:tc>
                  <a:txBody>
                    <a:bodyPr/>
                    <a:lstStyle/>
                    <a:p>
                      <a:r>
                        <a:rPr lang="sv-FI" sz="2000" smtClean="0"/>
                        <a:t>2/21</a:t>
                      </a:r>
                      <a:endParaRPr lang="sv-FI" sz="2000"/>
                    </a:p>
                  </a:txBody>
                  <a:tcPr/>
                </a:tc>
                <a:tc>
                  <a:txBody>
                    <a:bodyPr/>
                    <a:lstStyle/>
                    <a:p>
                      <a:r>
                        <a:rPr lang="fi-FI" sz="2000" smtClean="0"/>
                        <a:t>Yleisilmailukoulukone ajautui laskun jälkeisessä laskukiidossa ulos lumiselta kiitotieltä ja pyörähti ylösalaisin. OTKES tutkinta.</a:t>
                      </a:r>
                    </a:p>
                  </a:txBody>
                  <a:tcPr/>
                </a:tc>
                <a:tc>
                  <a:txBody>
                    <a:bodyPr/>
                    <a:lstStyle/>
                    <a:p>
                      <a:r>
                        <a:rPr lang="sv-FI" sz="2000" smtClean="0"/>
                        <a:t>EFLA</a:t>
                      </a:r>
                      <a:endParaRPr lang="sv-FI" sz="2000"/>
                    </a:p>
                  </a:txBody>
                  <a:tcPr/>
                </a:tc>
              </a:tr>
              <a:tr h="2562154">
                <a:tc>
                  <a:txBody>
                    <a:bodyPr/>
                    <a:lstStyle/>
                    <a:p>
                      <a:r>
                        <a:rPr lang="sv-FI" sz="2000" smtClean="0"/>
                        <a:t>6/21</a:t>
                      </a:r>
                      <a:endParaRPr lang="sv-FI" sz="2000"/>
                    </a:p>
                  </a:txBody>
                  <a:tcPr/>
                </a:tc>
                <a:tc>
                  <a:txBody>
                    <a:bodyPr/>
                    <a:lstStyle/>
                    <a:p>
                      <a:r>
                        <a:rPr lang="fi-FI" sz="2000" smtClean="0"/>
                        <a:t>Voimakas tuulenpuuska heilautti laskeutumassa ollutta ultrakevyttä lentokonetta huomattavasti juuri ennen kosketuskohtaa ja heitti konetta kohti lentopaikan hallirakennusta. Lentäjä joutui väistämään ja onnistui nostamaan korkeutta, mutta vauhtia ei ollut tarpeeksi ja ultrakevyt sakkasi matalalta maahan. Lentäjä selvisi hengissä mutta loukkaantui, ilma-alus kärsi merkittävät vauriot. </a:t>
                      </a:r>
                    </a:p>
                  </a:txBody>
                  <a:tcPr/>
                </a:tc>
                <a:tc>
                  <a:txBody>
                    <a:bodyPr/>
                    <a:lstStyle/>
                    <a:p>
                      <a:r>
                        <a:rPr lang="sv-FI" sz="2000" smtClean="0"/>
                        <a:t>EFMN</a:t>
                      </a:r>
                      <a:endParaRPr lang="sv-FI" sz="2000"/>
                    </a:p>
                  </a:txBody>
                  <a:tcPr/>
                </a:tc>
              </a:tr>
              <a:tr h="472316">
                <a:tc>
                  <a:txBody>
                    <a:bodyPr/>
                    <a:lstStyle/>
                    <a:p>
                      <a:endParaRPr lang="sv-FI"/>
                    </a:p>
                  </a:txBody>
                  <a:tcPr/>
                </a:tc>
                <a:tc>
                  <a:txBody>
                    <a:bodyPr/>
                    <a:lstStyle/>
                    <a:p>
                      <a:endParaRPr lang="sv-FI"/>
                    </a:p>
                  </a:txBody>
                  <a:tcPr/>
                </a:tc>
                <a:tc>
                  <a:txBody>
                    <a:bodyPr/>
                    <a:lstStyle/>
                    <a:p>
                      <a:endParaRPr lang="sv-FI"/>
                    </a:p>
                  </a:txBody>
                  <a:tcPr/>
                </a:tc>
              </a:tr>
            </a:tbl>
          </a:graphicData>
        </a:graphic>
      </p:graphicFrame>
      <p:pic>
        <p:nvPicPr>
          <p:cNvPr id="10" name="Picture 9">
            <a:hlinkClick r:id="rId2"/>
          </p:cNvPr>
          <p:cNvPicPr>
            <a:picLocks noChangeAspect="1"/>
          </p:cNvPicPr>
          <p:nvPr/>
        </p:nvPicPr>
        <p:blipFill>
          <a:blip r:embed="rId3"/>
          <a:stretch>
            <a:fillRect/>
          </a:stretch>
        </p:blipFill>
        <p:spPr>
          <a:xfrm>
            <a:off x="9400164" y="534987"/>
            <a:ext cx="1732293" cy="985837"/>
          </a:xfrm>
          <a:prstGeom prst="rect">
            <a:avLst/>
          </a:prstGeom>
        </p:spPr>
      </p:pic>
    </p:spTree>
    <p:extLst>
      <p:ext uri="{BB962C8B-B14F-4D97-AF65-F5344CB8AC3E}">
        <p14:creationId xmlns:p14="http://schemas.microsoft.com/office/powerpoint/2010/main" val="961201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Onnettomuudet 2021 sivu 2 </a:t>
            </a:r>
            <a:br>
              <a:rPr lang="sv-FI" smtClean="0"/>
            </a:br>
            <a:r>
              <a:rPr lang="sv-FI" smtClean="0"/>
              <a:t>tammi-syyskuu yhteensä 5 kpl</a:t>
            </a:r>
            <a:endParaRPr lang="sv-FI"/>
          </a:p>
        </p:txBody>
      </p:sp>
      <p:graphicFrame>
        <p:nvGraphicFramePr>
          <p:cNvPr id="8" name="Table 7"/>
          <p:cNvGraphicFramePr>
            <a:graphicFrameLocks noGrp="1"/>
          </p:cNvGraphicFramePr>
          <p:nvPr>
            <p:extLst>
              <p:ext uri="{D42A27DB-BD31-4B8C-83A1-F6EECF244321}">
                <p14:modId xmlns:p14="http://schemas.microsoft.com/office/powerpoint/2010/main" val="2341625149"/>
              </p:ext>
            </p:extLst>
          </p:nvPr>
        </p:nvGraphicFramePr>
        <p:xfrm>
          <a:off x="1088571" y="1988455"/>
          <a:ext cx="10058400" cy="4340414"/>
        </p:xfrm>
        <a:graphic>
          <a:graphicData uri="http://schemas.openxmlformats.org/drawingml/2006/table">
            <a:tbl>
              <a:tblPr firstRow="1" bandRow="1">
                <a:tableStyleId>{5C22544A-7EE6-4342-B048-85BDC9FD1C3A}</a:tableStyleId>
              </a:tblPr>
              <a:tblGrid>
                <a:gridCol w="725715"/>
                <a:gridCol w="7668020"/>
                <a:gridCol w="1664665"/>
              </a:tblGrid>
              <a:tr h="403700">
                <a:tc>
                  <a:txBody>
                    <a:bodyPr/>
                    <a:lstStyle/>
                    <a:p>
                      <a:endParaRPr lang="sv-FI"/>
                    </a:p>
                  </a:txBody>
                  <a:tcPr/>
                </a:tc>
                <a:tc>
                  <a:txBody>
                    <a:bodyPr/>
                    <a:lstStyle/>
                    <a:p>
                      <a:endParaRPr lang="sv-FI"/>
                    </a:p>
                  </a:txBody>
                  <a:tcPr/>
                </a:tc>
                <a:tc>
                  <a:txBody>
                    <a:bodyPr/>
                    <a:lstStyle/>
                    <a:p>
                      <a:endParaRPr lang="sv-FI"/>
                    </a:p>
                  </a:txBody>
                  <a:tcPr/>
                </a:tc>
              </a:tr>
              <a:tr h="1917574">
                <a:tc>
                  <a:txBody>
                    <a:bodyPr/>
                    <a:lstStyle/>
                    <a:p>
                      <a:r>
                        <a:rPr lang="sv-FI" sz="2000" smtClean="0"/>
                        <a:t>6/21</a:t>
                      </a:r>
                      <a:endParaRPr lang="sv-FI" sz="2000"/>
                    </a:p>
                  </a:txBody>
                  <a:tcPr/>
                </a:tc>
                <a:tc>
                  <a:txBody>
                    <a:bodyPr/>
                    <a:lstStyle/>
                    <a:p>
                      <a:r>
                        <a:rPr lang="fi-FI" sz="2000" smtClean="0"/>
                        <a:t>Ultrakevyen vesilentokoneen paikalliselle järvelle tehdyn laskeutumisen aikana tuulen suunta yllättäen vaihtui vastatuulesta myötäiseksi, minkä johdosta ilma-aluksen jo veden pintaan koskenut kelluke kanttasi, siipi osui veteen ja koneen keula vajosi pinnan alle. Lentäjä selvisi ilman loukkaantumista, kone kärsi vaurioita. </a:t>
                      </a:r>
                    </a:p>
                  </a:txBody>
                  <a:tcPr/>
                </a:tc>
                <a:tc>
                  <a:txBody>
                    <a:bodyPr/>
                    <a:lstStyle/>
                    <a:p>
                      <a:r>
                        <a:rPr lang="sv-FI" sz="2000" smtClean="0"/>
                        <a:t>Kouvola</a:t>
                      </a:r>
                      <a:endParaRPr lang="sv-FI" sz="2000"/>
                    </a:p>
                  </a:txBody>
                  <a:tcPr/>
                </a:tc>
              </a:tr>
              <a:tr h="1614799">
                <a:tc>
                  <a:txBody>
                    <a:bodyPr/>
                    <a:lstStyle/>
                    <a:p>
                      <a:r>
                        <a:rPr lang="sv-FI" sz="2000" smtClean="0"/>
                        <a:t>6/21</a:t>
                      </a:r>
                      <a:endParaRPr lang="sv-FI" sz="2000"/>
                    </a:p>
                  </a:txBody>
                  <a:tcPr/>
                </a:tc>
                <a:tc>
                  <a:txBody>
                    <a:bodyPr/>
                    <a:lstStyle/>
                    <a:p>
                      <a:r>
                        <a:rPr lang="fi-FI" sz="2000" smtClean="0"/>
                        <a:t>Ultrakevyen sivutuuleen tekemän laskun loppuvaiheessa tuulenpuuska heilautti koneen vasemman siiven voimakkaasti ylös, minkä seurauksena ultrakevyt kaatui oikean siiven ja nokan kautta ympäri kiitotien viereiselle nurmialueelle. Lentäjä selvisi ilman vakavia loukkaantumisia, kone vaurioitui. </a:t>
                      </a:r>
                    </a:p>
                  </a:txBody>
                  <a:tcPr/>
                </a:tc>
                <a:tc>
                  <a:txBody>
                    <a:bodyPr/>
                    <a:lstStyle/>
                    <a:p>
                      <a:r>
                        <a:rPr lang="sv-FI" sz="2000" smtClean="0"/>
                        <a:t>EFJY</a:t>
                      </a:r>
                      <a:endParaRPr lang="sv-FI" sz="2000"/>
                    </a:p>
                  </a:txBody>
                  <a:tcPr/>
                </a:tc>
              </a:tr>
              <a:tr h="403700">
                <a:tc>
                  <a:txBody>
                    <a:bodyPr/>
                    <a:lstStyle/>
                    <a:p>
                      <a:endParaRPr lang="sv-FI"/>
                    </a:p>
                  </a:txBody>
                  <a:tcPr/>
                </a:tc>
                <a:tc>
                  <a:txBody>
                    <a:bodyPr/>
                    <a:lstStyle/>
                    <a:p>
                      <a:endParaRPr lang="sv-FI"/>
                    </a:p>
                  </a:txBody>
                  <a:tcPr/>
                </a:tc>
                <a:tc>
                  <a:txBody>
                    <a:bodyPr/>
                    <a:lstStyle/>
                    <a:p>
                      <a:endParaRPr lang="sv-FI"/>
                    </a:p>
                  </a:txBody>
                  <a:tcPr/>
                </a:tc>
              </a:tr>
            </a:tbl>
          </a:graphicData>
        </a:graphic>
      </p:graphicFrame>
    </p:spTree>
    <p:extLst>
      <p:ext uri="{BB962C8B-B14F-4D97-AF65-F5344CB8AC3E}">
        <p14:creationId xmlns:p14="http://schemas.microsoft.com/office/powerpoint/2010/main" val="1382829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Onnettomuudet 2021 sivu 3 </a:t>
            </a:r>
            <a:br>
              <a:rPr lang="sv-FI" smtClean="0"/>
            </a:br>
            <a:r>
              <a:rPr lang="sv-FI" smtClean="0"/>
              <a:t>tammi-syyskuu yhteensä 5 kpl</a:t>
            </a:r>
            <a:endParaRPr lang="sv-FI"/>
          </a:p>
        </p:txBody>
      </p:sp>
      <p:graphicFrame>
        <p:nvGraphicFramePr>
          <p:cNvPr id="8" name="Table 7"/>
          <p:cNvGraphicFramePr>
            <a:graphicFrameLocks noGrp="1"/>
          </p:cNvGraphicFramePr>
          <p:nvPr>
            <p:extLst>
              <p:ext uri="{D42A27DB-BD31-4B8C-83A1-F6EECF244321}">
                <p14:modId xmlns:p14="http://schemas.microsoft.com/office/powerpoint/2010/main" val="4022467618"/>
              </p:ext>
            </p:extLst>
          </p:nvPr>
        </p:nvGraphicFramePr>
        <p:xfrm>
          <a:off x="1055914" y="2006213"/>
          <a:ext cx="10120086" cy="4336530"/>
        </p:xfrm>
        <a:graphic>
          <a:graphicData uri="http://schemas.openxmlformats.org/drawingml/2006/table">
            <a:tbl>
              <a:tblPr firstRow="1" bandRow="1">
                <a:tableStyleId>{5C22544A-7EE6-4342-B048-85BDC9FD1C3A}</a:tableStyleId>
              </a:tblPr>
              <a:tblGrid>
                <a:gridCol w="772886"/>
                <a:gridCol w="7672327"/>
                <a:gridCol w="1674873"/>
              </a:tblGrid>
              <a:tr h="624392">
                <a:tc>
                  <a:txBody>
                    <a:bodyPr/>
                    <a:lstStyle/>
                    <a:p>
                      <a:endParaRPr lang="sv-FI"/>
                    </a:p>
                  </a:txBody>
                  <a:tcPr/>
                </a:tc>
                <a:tc>
                  <a:txBody>
                    <a:bodyPr/>
                    <a:lstStyle/>
                    <a:p>
                      <a:endParaRPr lang="sv-FI"/>
                    </a:p>
                  </a:txBody>
                  <a:tcPr/>
                </a:tc>
                <a:tc>
                  <a:txBody>
                    <a:bodyPr/>
                    <a:lstStyle/>
                    <a:p>
                      <a:endParaRPr lang="sv-FI"/>
                    </a:p>
                  </a:txBody>
                  <a:tcPr/>
                </a:tc>
              </a:tr>
              <a:tr h="2463354">
                <a:tc>
                  <a:txBody>
                    <a:bodyPr/>
                    <a:lstStyle/>
                    <a:p>
                      <a:r>
                        <a:rPr lang="sv-FI" sz="2000" smtClean="0"/>
                        <a:t>9/21</a:t>
                      </a:r>
                      <a:endParaRPr lang="sv-FI" sz="2000"/>
                    </a:p>
                  </a:txBody>
                  <a:tcPr/>
                </a:tc>
                <a:tc>
                  <a:txBody>
                    <a:bodyPr/>
                    <a:lstStyle/>
                    <a:p>
                      <a:r>
                        <a:rPr lang="fi-FI" sz="2000" smtClean="0"/>
                        <a:t>Kaksipaikkaisen pienkoneen laskeutuminen epäonnistui Hyvinkään lentopaikalla.</a:t>
                      </a:r>
                    </a:p>
                    <a:p>
                      <a:r>
                        <a:rPr lang="fi-FI" sz="2000" smtClean="0"/>
                        <a:t>Koneen lentäjä menehtyi ja toinen koneessa ollut henkilö loukkaantui.</a:t>
                      </a:r>
                    </a:p>
                  </a:txBody>
                  <a:tcPr/>
                </a:tc>
                <a:tc>
                  <a:txBody>
                    <a:bodyPr/>
                    <a:lstStyle/>
                    <a:p>
                      <a:r>
                        <a:rPr lang="sv-FI" sz="2000" smtClean="0"/>
                        <a:t>EFHV</a:t>
                      </a:r>
                      <a:endParaRPr lang="sv-FI" sz="2000"/>
                    </a:p>
                  </a:txBody>
                  <a:tcPr/>
                </a:tc>
              </a:tr>
              <a:tr h="624392">
                <a:tc>
                  <a:txBody>
                    <a:bodyPr/>
                    <a:lstStyle/>
                    <a:p>
                      <a:endParaRPr lang="sv-FI"/>
                    </a:p>
                  </a:txBody>
                  <a:tcPr/>
                </a:tc>
                <a:tc>
                  <a:txBody>
                    <a:bodyPr/>
                    <a:lstStyle/>
                    <a:p>
                      <a:endParaRPr lang="fi-FI" smtClean="0"/>
                    </a:p>
                  </a:txBody>
                  <a:tcPr/>
                </a:tc>
                <a:tc>
                  <a:txBody>
                    <a:bodyPr/>
                    <a:lstStyle/>
                    <a:p>
                      <a:endParaRPr lang="sv-FI"/>
                    </a:p>
                  </a:txBody>
                  <a:tcPr/>
                </a:tc>
              </a:tr>
              <a:tr h="624392">
                <a:tc>
                  <a:txBody>
                    <a:bodyPr/>
                    <a:lstStyle/>
                    <a:p>
                      <a:endParaRPr lang="sv-FI"/>
                    </a:p>
                  </a:txBody>
                  <a:tcPr/>
                </a:tc>
                <a:tc>
                  <a:txBody>
                    <a:bodyPr/>
                    <a:lstStyle/>
                    <a:p>
                      <a:endParaRPr lang="sv-FI"/>
                    </a:p>
                  </a:txBody>
                  <a:tcPr/>
                </a:tc>
                <a:tc>
                  <a:txBody>
                    <a:bodyPr/>
                    <a:lstStyle/>
                    <a:p>
                      <a:endParaRPr lang="sv-FI"/>
                    </a:p>
                  </a:txBody>
                  <a:tcPr/>
                </a:tc>
              </a:tr>
            </a:tbl>
          </a:graphicData>
        </a:graphic>
      </p:graphicFrame>
    </p:spTree>
    <p:extLst>
      <p:ext uri="{BB962C8B-B14F-4D97-AF65-F5344CB8AC3E}">
        <p14:creationId xmlns:p14="http://schemas.microsoft.com/office/powerpoint/2010/main" val="661764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Vakavat vaaratilanteet sivu 1</a:t>
            </a:r>
            <a:br>
              <a:rPr lang="sv-FI" smtClean="0"/>
            </a:br>
            <a:r>
              <a:rPr lang="sv-FI" smtClean="0"/>
              <a:t>tammi-syyskuu yhteensä 12 kpl </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4189890123"/>
              </p:ext>
            </p:extLst>
          </p:nvPr>
        </p:nvGraphicFramePr>
        <p:xfrm>
          <a:off x="1070428" y="2006212"/>
          <a:ext cx="10091058" cy="4307501"/>
        </p:xfrm>
        <a:graphic>
          <a:graphicData uri="http://schemas.openxmlformats.org/drawingml/2006/table">
            <a:tbl>
              <a:tblPr firstRow="1" bandRow="1">
                <a:tableStyleId>{5C22544A-7EE6-4342-B048-85BDC9FD1C3A}</a:tableStyleId>
              </a:tblPr>
              <a:tblGrid>
                <a:gridCol w="758372"/>
                <a:gridCol w="7662617"/>
                <a:gridCol w="1670069"/>
              </a:tblGrid>
              <a:tr h="436127">
                <a:tc>
                  <a:txBody>
                    <a:bodyPr/>
                    <a:lstStyle/>
                    <a:p>
                      <a:endParaRPr lang="sv-FI"/>
                    </a:p>
                  </a:txBody>
                  <a:tcPr/>
                </a:tc>
                <a:tc>
                  <a:txBody>
                    <a:bodyPr/>
                    <a:lstStyle/>
                    <a:p>
                      <a:endParaRPr lang="sv-FI"/>
                    </a:p>
                  </a:txBody>
                  <a:tcPr/>
                </a:tc>
                <a:tc>
                  <a:txBody>
                    <a:bodyPr/>
                    <a:lstStyle/>
                    <a:p>
                      <a:endParaRPr lang="sv-FI"/>
                    </a:p>
                  </a:txBody>
                  <a:tcPr/>
                </a:tc>
              </a:tr>
              <a:tr h="1720611">
                <a:tc>
                  <a:txBody>
                    <a:bodyPr/>
                    <a:lstStyle/>
                    <a:p>
                      <a:r>
                        <a:rPr lang="sv-FI" sz="2000" smtClean="0"/>
                        <a:t>2/21</a:t>
                      </a:r>
                      <a:endParaRPr lang="sv-FI" sz="2000"/>
                    </a:p>
                  </a:txBody>
                  <a:tcPr/>
                </a:tc>
                <a:tc>
                  <a:txBody>
                    <a:bodyPr/>
                    <a:lstStyle/>
                    <a:p>
                      <a:r>
                        <a:rPr lang="fi-FI" sz="2000" smtClean="0"/>
                        <a:t>Ultrakevyt lentokone ajautui ulos kiitotieltä lentoonlähdön alkukiihdytyksessä ja päätyi kiitotien viereiseen lumipenkkaan. Kone kärsi pieniä vaurioita. Myötävaikuttavina tekijänä olivat kiitotien liukkaus ja sivutuuli. </a:t>
                      </a:r>
                    </a:p>
                    <a:p>
                      <a:endParaRPr lang="fi-FI" sz="2000" smtClean="0"/>
                    </a:p>
                  </a:txBody>
                  <a:tcPr/>
                </a:tc>
                <a:tc>
                  <a:txBody>
                    <a:bodyPr/>
                    <a:lstStyle/>
                    <a:p>
                      <a:r>
                        <a:rPr lang="sv-FI" sz="2000" smtClean="0"/>
                        <a:t>EFHF</a:t>
                      </a:r>
                      <a:endParaRPr lang="sv-FI" sz="2000"/>
                    </a:p>
                  </a:txBody>
                  <a:tcPr/>
                </a:tc>
              </a:tr>
              <a:tr h="13979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FI" sz="2000" smtClean="0"/>
                        <a:t>3/21</a:t>
                      </a:r>
                    </a:p>
                    <a:p>
                      <a:endParaRPr lang="sv-FI" sz="2000"/>
                    </a:p>
                  </a:txBody>
                  <a:tcPr/>
                </a:tc>
                <a:tc>
                  <a:txBody>
                    <a:bodyPr/>
                    <a:lstStyle/>
                    <a:p>
                      <a:r>
                        <a:rPr lang="fi-FI" sz="2000" smtClean="0"/>
                        <a:t>Yleisilmailuvesikoneen lentoonlähdön jälkeen kellukkeiden tavaraluukku irtosi ja osui koneen korkeusvakaajaan, joka vaurioitui. Lentäjä sai tuotua koneen laskuun turvallisesti. OTKES alustava tutkinta.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FI" sz="2000" smtClean="0"/>
                        <a:t>EFJO</a:t>
                      </a:r>
                    </a:p>
                    <a:p>
                      <a:endParaRPr lang="sv-FI" sz="2000"/>
                    </a:p>
                  </a:txBody>
                  <a:tcPr/>
                </a:tc>
              </a:tr>
              <a:tr h="752767">
                <a:tc>
                  <a:txBody>
                    <a:bodyPr/>
                    <a:lstStyle/>
                    <a:p>
                      <a:r>
                        <a:rPr lang="sv-FI" sz="2000" smtClean="0"/>
                        <a:t>3/21</a:t>
                      </a:r>
                      <a:endParaRPr lang="sv-FI" sz="2000"/>
                    </a:p>
                  </a:txBody>
                  <a:tcPr/>
                </a:tc>
                <a:tc>
                  <a:txBody>
                    <a:bodyPr/>
                    <a:lstStyle/>
                    <a:p>
                      <a:r>
                        <a:rPr lang="fi-FI" sz="2000" smtClean="0"/>
                        <a:t>Ultrakevyen lentokoneen lasku epäonnistui (lasku nokkapyörälle) ja se suistui ulos kiitotieltä lumipenkkaan vaurioiten lievästi.</a:t>
                      </a:r>
                    </a:p>
                  </a:txBody>
                  <a:tcPr/>
                </a:tc>
                <a:tc>
                  <a:txBody>
                    <a:bodyPr/>
                    <a:lstStyle/>
                    <a:p>
                      <a:r>
                        <a:rPr lang="sv-FI" sz="2000" smtClean="0"/>
                        <a:t>EFKK</a:t>
                      </a:r>
                      <a:endParaRPr lang="sv-FI" sz="2000"/>
                    </a:p>
                  </a:txBody>
                  <a:tcPr/>
                </a:tc>
              </a:tr>
            </a:tbl>
          </a:graphicData>
        </a:graphic>
      </p:graphicFrame>
    </p:spTree>
    <p:extLst>
      <p:ext uri="{BB962C8B-B14F-4D97-AF65-F5344CB8AC3E}">
        <p14:creationId xmlns:p14="http://schemas.microsoft.com/office/powerpoint/2010/main" val="2759609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Vakavat vaaratilanteet sivu 2</a:t>
            </a:r>
            <a:br>
              <a:rPr lang="sv-FI" smtClean="0"/>
            </a:br>
            <a:r>
              <a:rPr lang="sv-FI" smtClean="0"/>
              <a:t>tammi-syyskuu yhteensä 12 kpl</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2076598194"/>
              </p:ext>
            </p:extLst>
          </p:nvPr>
        </p:nvGraphicFramePr>
        <p:xfrm>
          <a:off x="1055915" y="1977184"/>
          <a:ext cx="10105571" cy="4365558"/>
        </p:xfrm>
        <a:graphic>
          <a:graphicData uri="http://schemas.openxmlformats.org/drawingml/2006/table">
            <a:tbl>
              <a:tblPr firstRow="1" bandRow="1">
                <a:tableStyleId>{5C22544A-7EE6-4342-B048-85BDC9FD1C3A}</a:tableStyleId>
              </a:tblPr>
              <a:tblGrid>
                <a:gridCol w="758371"/>
                <a:gridCol w="7674729"/>
                <a:gridCol w="1672471"/>
              </a:tblGrid>
              <a:tr h="411207">
                <a:tc>
                  <a:txBody>
                    <a:bodyPr/>
                    <a:lstStyle/>
                    <a:p>
                      <a:endParaRPr lang="sv-FI"/>
                    </a:p>
                  </a:txBody>
                  <a:tcPr/>
                </a:tc>
                <a:tc>
                  <a:txBody>
                    <a:bodyPr/>
                    <a:lstStyle/>
                    <a:p>
                      <a:endParaRPr lang="sv-FI"/>
                    </a:p>
                  </a:txBody>
                  <a:tcPr/>
                </a:tc>
                <a:tc>
                  <a:txBody>
                    <a:bodyPr/>
                    <a:lstStyle/>
                    <a:p>
                      <a:endParaRPr lang="sv-FI"/>
                    </a:p>
                  </a:txBody>
                  <a:tcPr/>
                </a:tc>
              </a:tr>
              <a:tr h="1318117">
                <a:tc>
                  <a:txBody>
                    <a:bodyPr/>
                    <a:lstStyle/>
                    <a:p>
                      <a:r>
                        <a:rPr lang="sv-FI" sz="2000" smtClean="0"/>
                        <a:t>3/21</a:t>
                      </a:r>
                      <a:endParaRPr lang="sv-FI" sz="2000"/>
                    </a:p>
                  </a:txBody>
                  <a:tcPr/>
                </a:tc>
                <a:tc>
                  <a:txBody>
                    <a:bodyPr/>
                    <a:lstStyle/>
                    <a:p>
                      <a:r>
                        <a:rPr lang="fi-FI" sz="2000" smtClean="0"/>
                        <a:t>Yleisilmailusuksikoneen toisen suksitelineen rakenne petti lennon aikana. Lentäjä sai tuotua koneen laskuun yhdellä suksella ilman merkittäviä vahinkoja. </a:t>
                      </a:r>
                    </a:p>
                    <a:p>
                      <a:endParaRPr lang="fi-FI" sz="2000" smtClean="0"/>
                    </a:p>
                  </a:txBody>
                  <a:tcPr/>
                </a:tc>
                <a:tc>
                  <a:txBody>
                    <a:bodyPr/>
                    <a:lstStyle/>
                    <a:p>
                      <a:r>
                        <a:rPr lang="sv-FI" sz="2000" smtClean="0"/>
                        <a:t>Ivalo</a:t>
                      </a:r>
                      <a:endParaRPr lang="sv-FI" sz="2000"/>
                    </a:p>
                  </a:txBody>
                  <a:tcPr/>
                </a:tc>
              </a:tr>
              <a:tr h="1318117">
                <a:tc>
                  <a:txBody>
                    <a:bodyPr/>
                    <a:lstStyle/>
                    <a:p>
                      <a:r>
                        <a:rPr lang="sv-FI" sz="2000" smtClean="0"/>
                        <a:t>4/21</a:t>
                      </a:r>
                    </a:p>
                    <a:p>
                      <a:endParaRPr lang="sv-FI" sz="2000"/>
                    </a:p>
                  </a:txBody>
                  <a:tcPr/>
                </a:tc>
                <a:tc>
                  <a:txBody>
                    <a:bodyPr/>
                    <a:lstStyle/>
                    <a:p>
                      <a:r>
                        <a:rPr lang="fi-FI" sz="2000" smtClean="0"/>
                        <a:t>Yleisilmailulentokoneen siipi osui puun latvaan loppulähestymisen aikana. Myötävaikuttavana tekijänä yllättävä voimakas alasvirtaus, mikä tiputti nopeasti koneen lentokorkeutta.</a:t>
                      </a:r>
                    </a:p>
                    <a:p>
                      <a:endParaRPr lang="sv-FI" sz="2000"/>
                    </a:p>
                  </a:txBody>
                  <a:tcPr/>
                </a:tc>
                <a:tc>
                  <a:txBody>
                    <a:bodyPr/>
                    <a:lstStyle/>
                    <a:p>
                      <a:r>
                        <a:rPr lang="sv-FI" sz="2000" smtClean="0"/>
                        <a:t>EFHV</a:t>
                      </a:r>
                      <a:endParaRPr lang="sv-FI" sz="2000"/>
                    </a:p>
                  </a:txBody>
                  <a:tcPr/>
                </a:tc>
              </a:tr>
              <a:tr h="1318117">
                <a:tc>
                  <a:txBody>
                    <a:bodyPr/>
                    <a:lstStyle/>
                    <a:p>
                      <a:r>
                        <a:rPr lang="sv-FI" sz="2000" smtClean="0"/>
                        <a:t>4/21</a:t>
                      </a:r>
                      <a:endParaRPr lang="sv-FI" sz="2000"/>
                    </a:p>
                  </a:txBody>
                  <a:tcPr/>
                </a:tc>
                <a:tc>
                  <a:txBody>
                    <a:bodyPr/>
                    <a:lstStyle/>
                    <a:p>
                      <a:r>
                        <a:rPr lang="fi-FI" sz="2000" smtClean="0"/>
                        <a:t>Tuulenpuuska tempaisi rullausharjoitusta tehneen ultrakevyen lentokoneen yllättäen hetkeksi ilmaan ja laskussa koneen nokkapyörä petti ja kone kallistui oikealle siivelle ja potkuri vaurioitui. Ilmoittajan mukaan rullausnopeus oli liian kova.</a:t>
                      </a:r>
                    </a:p>
                  </a:txBody>
                  <a:tcPr/>
                </a:tc>
                <a:tc>
                  <a:txBody>
                    <a:bodyPr/>
                    <a:lstStyle/>
                    <a:p>
                      <a:r>
                        <a:rPr lang="sv-FI" sz="2000" smtClean="0"/>
                        <a:t>EFII</a:t>
                      </a:r>
                      <a:endParaRPr lang="sv-FI" sz="2000"/>
                    </a:p>
                  </a:txBody>
                  <a:tcPr/>
                </a:tc>
              </a:tr>
            </a:tbl>
          </a:graphicData>
        </a:graphic>
      </p:graphicFrame>
    </p:spTree>
    <p:extLst>
      <p:ext uri="{BB962C8B-B14F-4D97-AF65-F5344CB8AC3E}">
        <p14:creationId xmlns:p14="http://schemas.microsoft.com/office/powerpoint/2010/main" val="4059203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Vakavat vaaratilanteet sivu 3</a:t>
            </a:r>
            <a:br>
              <a:rPr lang="sv-FI" smtClean="0"/>
            </a:br>
            <a:r>
              <a:rPr lang="sv-FI" smtClean="0"/>
              <a:t>tammi-syyskuu yhteensä 12 kpl</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3294741651"/>
              </p:ext>
            </p:extLst>
          </p:nvPr>
        </p:nvGraphicFramePr>
        <p:xfrm>
          <a:off x="1026886" y="1995327"/>
          <a:ext cx="10149113" cy="4347415"/>
        </p:xfrm>
        <a:graphic>
          <a:graphicData uri="http://schemas.openxmlformats.org/drawingml/2006/table">
            <a:tbl>
              <a:tblPr firstRow="1" bandRow="1">
                <a:tableStyleId>{5C22544A-7EE6-4342-B048-85BDC9FD1C3A}</a:tableStyleId>
              </a:tblPr>
              <a:tblGrid>
                <a:gridCol w="787400"/>
                <a:gridCol w="7682036"/>
                <a:gridCol w="1679677"/>
              </a:tblGrid>
              <a:tr h="409498">
                <a:tc>
                  <a:txBody>
                    <a:bodyPr/>
                    <a:lstStyle/>
                    <a:p>
                      <a:endParaRPr lang="sv-FI"/>
                    </a:p>
                  </a:txBody>
                  <a:tcPr/>
                </a:tc>
                <a:tc>
                  <a:txBody>
                    <a:bodyPr/>
                    <a:lstStyle/>
                    <a:p>
                      <a:endParaRPr lang="sv-FI"/>
                    </a:p>
                  </a:txBody>
                  <a:tcPr/>
                </a:tc>
                <a:tc>
                  <a:txBody>
                    <a:bodyPr/>
                    <a:lstStyle/>
                    <a:p>
                      <a:endParaRPr lang="sv-FI"/>
                    </a:p>
                  </a:txBody>
                  <a:tcPr/>
                </a:tc>
              </a:tr>
              <a:tr h="1918472">
                <a:tc>
                  <a:txBody>
                    <a:bodyPr/>
                    <a:lstStyle/>
                    <a:p>
                      <a:r>
                        <a:rPr lang="sv-FI" sz="2000" smtClean="0"/>
                        <a:t>6/21</a:t>
                      </a:r>
                      <a:endParaRPr lang="sv-FI" sz="2000"/>
                    </a:p>
                  </a:txBody>
                  <a:tcPr/>
                </a:tc>
                <a:tc>
                  <a:txBody>
                    <a:bodyPr/>
                    <a:lstStyle/>
                    <a:p>
                      <a:r>
                        <a:rPr lang="fi-FI" sz="2000" smtClean="0"/>
                        <a:t>Metsäpalonvalvontalennolla olleen yleisilmailulentokoneen öljypaineet laskivat nopeasti reittilentovaiheen aikana, samalla myös koneen lämpötila laski. Jonkin ajan kuluttua moottorista alkoi kuulua pahaa ääntä ja se oli sammutettava. Lentäjä suoritti onnistuneen pakkolaskun alla kulkeneelle tielle. Maassa todettiin koneen öljyjen lentäneen ulos.</a:t>
                      </a:r>
                      <a:endParaRPr lang="sv-FI" sz="2000"/>
                    </a:p>
                  </a:txBody>
                  <a:tcPr/>
                </a:tc>
                <a:tc>
                  <a:txBody>
                    <a:bodyPr/>
                    <a:lstStyle/>
                    <a:p>
                      <a:r>
                        <a:rPr lang="sv-FI" sz="2000" smtClean="0"/>
                        <a:t>Pallastunturi</a:t>
                      </a:r>
                      <a:endParaRPr lang="sv-FI" sz="2000"/>
                    </a:p>
                  </a:txBody>
                  <a:tcPr/>
                </a:tc>
              </a:tr>
              <a:tr h="706806">
                <a:tc>
                  <a:txBody>
                    <a:bodyPr/>
                    <a:lstStyle/>
                    <a:p>
                      <a:r>
                        <a:rPr lang="sv-FI" sz="2000" smtClean="0"/>
                        <a:t>5/21</a:t>
                      </a:r>
                      <a:endParaRPr lang="sv-FI" sz="2000"/>
                    </a:p>
                  </a:txBody>
                  <a:tcPr/>
                </a:tc>
                <a:tc>
                  <a:txBody>
                    <a:bodyPr/>
                    <a:lstStyle/>
                    <a:p>
                      <a:r>
                        <a:rPr lang="fi-FI" sz="2000" smtClean="0"/>
                        <a:t>Läheltä piti-tilanne yleisilmailukoulukoneen ja ulkomaisen yleisilmailulentokoneen välillä laskukierroksessa.</a:t>
                      </a:r>
                    </a:p>
                  </a:txBody>
                  <a:tcPr/>
                </a:tc>
                <a:tc>
                  <a:txBody>
                    <a:bodyPr/>
                    <a:lstStyle/>
                    <a:p>
                      <a:r>
                        <a:rPr lang="sv-FI" sz="2000" smtClean="0"/>
                        <a:t>LEBA</a:t>
                      </a:r>
                      <a:endParaRPr lang="sv-FI" sz="2000"/>
                    </a:p>
                  </a:txBody>
                  <a:tcPr/>
                </a:tc>
              </a:tr>
              <a:tr h="1312639">
                <a:tc>
                  <a:txBody>
                    <a:bodyPr/>
                    <a:lstStyle/>
                    <a:p>
                      <a:r>
                        <a:rPr lang="sv-FI" sz="2000" smtClean="0"/>
                        <a:t>6/21</a:t>
                      </a:r>
                      <a:endParaRPr lang="sv-FI" sz="2000"/>
                    </a:p>
                  </a:txBody>
                  <a:tcPr/>
                </a:tc>
                <a:tc>
                  <a:txBody>
                    <a:bodyPr/>
                    <a:lstStyle/>
                    <a:p>
                      <a:r>
                        <a:rPr lang="fi-FI" sz="2000" smtClean="0"/>
                        <a:t>Laskuvarjohyppylennolla olleen yleisilmailulentokoneen moottori sammui lennon aikana. Hyppääjät pudotettiin ja kone teki onnistuneen laskun. Polttoainehana oli jäänyt tyhjän tankin puolelle. </a:t>
                      </a:r>
                    </a:p>
                  </a:txBody>
                  <a:tcPr/>
                </a:tc>
                <a:tc>
                  <a:txBody>
                    <a:bodyPr/>
                    <a:lstStyle/>
                    <a:p>
                      <a:r>
                        <a:rPr lang="sv-FI" sz="2000" smtClean="0"/>
                        <a:t>EFKU</a:t>
                      </a:r>
                      <a:endParaRPr lang="sv-FI" sz="2000"/>
                    </a:p>
                  </a:txBody>
                  <a:tcPr/>
                </a:tc>
              </a:tr>
            </a:tbl>
          </a:graphicData>
        </a:graphic>
      </p:graphicFrame>
      <p:pic>
        <p:nvPicPr>
          <p:cNvPr id="3" name="Picture 2">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6765" y="371474"/>
            <a:ext cx="989234" cy="1319214"/>
          </a:xfrm>
          <a:prstGeom prst="rect">
            <a:avLst/>
          </a:prstGeom>
        </p:spPr>
      </p:pic>
    </p:spTree>
    <p:extLst>
      <p:ext uri="{BB962C8B-B14F-4D97-AF65-F5344CB8AC3E}">
        <p14:creationId xmlns:p14="http://schemas.microsoft.com/office/powerpoint/2010/main" val="1092836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Vakavat vaaratilanteet sivu 4</a:t>
            </a:r>
            <a:br>
              <a:rPr lang="sv-FI" smtClean="0"/>
            </a:br>
            <a:r>
              <a:rPr lang="sv-FI" smtClean="0"/>
              <a:t>tammi-syyskuu yhteensä 12 kpl</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1751831407"/>
              </p:ext>
            </p:extLst>
          </p:nvPr>
        </p:nvGraphicFramePr>
        <p:xfrm>
          <a:off x="1041400" y="1995327"/>
          <a:ext cx="10091057" cy="4318386"/>
        </p:xfrm>
        <a:graphic>
          <a:graphicData uri="http://schemas.openxmlformats.org/drawingml/2006/table">
            <a:tbl>
              <a:tblPr firstRow="1" bandRow="1">
                <a:tableStyleId>{5C22544A-7EE6-4342-B048-85BDC9FD1C3A}</a:tableStyleId>
              </a:tblPr>
              <a:tblGrid>
                <a:gridCol w="758371"/>
                <a:gridCol w="7662617"/>
                <a:gridCol w="1670069"/>
              </a:tblGrid>
              <a:tr h="514261">
                <a:tc>
                  <a:txBody>
                    <a:bodyPr/>
                    <a:lstStyle/>
                    <a:p>
                      <a:endParaRPr lang="sv-FI"/>
                    </a:p>
                  </a:txBody>
                  <a:tcPr/>
                </a:tc>
                <a:tc>
                  <a:txBody>
                    <a:bodyPr/>
                    <a:lstStyle/>
                    <a:p>
                      <a:endParaRPr lang="sv-FI"/>
                    </a:p>
                  </a:txBody>
                  <a:tcPr/>
                </a:tc>
                <a:tc>
                  <a:txBody>
                    <a:bodyPr/>
                    <a:lstStyle/>
                    <a:p>
                      <a:endParaRPr lang="sv-FI"/>
                    </a:p>
                  </a:txBody>
                  <a:tcPr/>
                </a:tc>
              </a:tr>
              <a:tr h="2028867">
                <a:tc>
                  <a:txBody>
                    <a:bodyPr/>
                    <a:lstStyle/>
                    <a:p>
                      <a:r>
                        <a:rPr lang="sv-FI" sz="2000" smtClean="0"/>
                        <a:t>6/21</a:t>
                      </a:r>
                      <a:endParaRPr lang="sv-FI" sz="2000"/>
                    </a:p>
                  </a:txBody>
                  <a:tcPr/>
                </a:tc>
                <a:tc>
                  <a:txBody>
                    <a:bodyPr/>
                    <a:lstStyle/>
                    <a:p>
                      <a:r>
                        <a:rPr lang="fi-FI" sz="2000" smtClean="0"/>
                        <a:t>Yleisilmailulentokoneen lentäjä teki kovan laskun, missä yhteydessä koneen potkuri osui maahan ja vahingoittui. Lentäjän mukaan myötävaikuttaneena tekijänä oli liian kova lähestymisnopeus. </a:t>
                      </a:r>
                    </a:p>
                    <a:p>
                      <a:endParaRPr lang="sv-FI" sz="2000"/>
                    </a:p>
                  </a:txBody>
                  <a:tcPr/>
                </a:tc>
                <a:tc>
                  <a:txBody>
                    <a:bodyPr/>
                    <a:lstStyle/>
                    <a:p>
                      <a:r>
                        <a:rPr lang="sv-FI" sz="2000" smtClean="0"/>
                        <a:t>EFLA</a:t>
                      </a:r>
                      <a:endParaRPr lang="sv-FI" sz="2000"/>
                    </a:p>
                  </a:txBody>
                  <a:tcPr/>
                </a:tc>
              </a:tr>
              <a:tr h="887629">
                <a:tc>
                  <a:txBody>
                    <a:bodyPr/>
                    <a:lstStyle/>
                    <a:p>
                      <a:r>
                        <a:rPr lang="sv-FI" sz="2000" smtClean="0"/>
                        <a:t>8/21</a:t>
                      </a:r>
                      <a:endParaRPr lang="sv-FI" sz="2000"/>
                    </a:p>
                  </a:txBody>
                  <a:tcPr/>
                </a:tc>
                <a:tc>
                  <a:txBody>
                    <a:bodyPr/>
                    <a:lstStyle/>
                    <a:p>
                      <a:r>
                        <a:rPr lang="sv-FI" sz="2000" smtClean="0"/>
                        <a:t>Yleisilmailukone teki pakkolaskun Utin lähistöllä. </a:t>
                      </a:r>
                    </a:p>
                    <a:p>
                      <a:r>
                        <a:rPr lang="fi-FI" sz="2000" smtClean="0"/>
                        <a:t>Moottori pätki ja ei vetänyt kunnolla.</a:t>
                      </a:r>
                      <a:endParaRPr lang="sv-FI" sz="2000"/>
                    </a:p>
                  </a:txBody>
                  <a:tcPr/>
                </a:tc>
                <a:tc>
                  <a:txBody>
                    <a:bodyPr/>
                    <a:lstStyle/>
                    <a:p>
                      <a:r>
                        <a:rPr lang="sv-FI" sz="2000" smtClean="0"/>
                        <a:t>Utti</a:t>
                      </a:r>
                      <a:endParaRPr lang="sv-FI" sz="2000"/>
                    </a:p>
                  </a:txBody>
                  <a:tcPr/>
                </a:tc>
              </a:tr>
              <a:tr h="887629">
                <a:tc>
                  <a:txBody>
                    <a:bodyPr/>
                    <a:lstStyle/>
                    <a:p>
                      <a:r>
                        <a:rPr lang="sv-FI" sz="2000" smtClean="0"/>
                        <a:t>9/21</a:t>
                      </a:r>
                      <a:endParaRPr lang="sv-FI" sz="2000"/>
                    </a:p>
                  </a:txBody>
                  <a:tcPr/>
                </a:tc>
                <a:tc>
                  <a:txBody>
                    <a:bodyPr/>
                    <a:lstStyle/>
                    <a:p>
                      <a:r>
                        <a:rPr lang="fi-FI" sz="2000" smtClean="0"/>
                        <a:t>Ultrakevyt vesikone teki</a:t>
                      </a:r>
                      <a:r>
                        <a:rPr lang="fi-FI" sz="2000" baseline="0" smtClean="0"/>
                        <a:t> pakkolaskun </a:t>
                      </a:r>
                      <a:r>
                        <a:rPr lang="fi-FI" sz="2000" smtClean="0"/>
                        <a:t>Jollaksen ja Santahaminan väliselle merialueelle Helsingin edustalla.</a:t>
                      </a:r>
                    </a:p>
                  </a:txBody>
                  <a:tcPr/>
                </a:tc>
                <a:tc>
                  <a:txBody>
                    <a:bodyPr/>
                    <a:lstStyle/>
                    <a:p>
                      <a:r>
                        <a:rPr lang="sv-FI" sz="2000" smtClean="0"/>
                        <a:t>Helsinki</a:t>
                      </a:r>
                      <a:endParaRPr lang="sv-FI" sz="2000"/>
                    </a:p>
                  </a:txBody>
                  <a:tcPr/>
                </a:tc>
              </a:tr>
            </a:tbl>
          </a:graphicData>
        </a:graphic>
      </p:graphicFrame>
      <p:pic>
        <p:nvPicPr>
          <p:cNvPr id="3" name="Picture 2">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20439" y="414677"/>
            <a:ext cx="2012018" cy="1226457"/>
          </a:xfrm>
          <a:prstGeom prst="rect">
            <a:avLst/>
          </a:prstGeom>
        </p:spPr>
      </p:pic>
    </p:spTree>
    <p:extLst>
      <p:ext uri="{BB962C8B-B14F-4D97-AF65-F5344CB8AC3E}">
        <p14:creationId xmlns:p14="http://schemas.microsoft.com/office/powerpoint/2010/main" val="3901962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FI" smtClean="0"/>
              <a:t>Satunnaishuomioita - Suomi</a:t>
            </a:r>
            <a:endParaRPr lang="sv-FI"/>
          </a:p>
        </p:txBody>
      </p:sp>
      <p:graphicFrame>
        <p:nvGraphicFramePr>
          <p:cNvPr id="6" name="Table 5"/>
          <p:cNvGraphicFramePr>
            <a:graphicFrameLocks noGrp="1"/>
          </p:cNvGraphicFramePr>
          <p:nvPr>
            <p:extLst>
              <p:ext uri="{D42A27DB-BD31-4B8C-83A1-F6EECF244321}">
                <p14:modId xmlns:p14="http://schemas.microsoft.com/office/powerpoint/2010/main" val="3467473958"/>
              </p:ext>
            </p:extLst>
          </p:nvPr>
        </p:nvGraphicFramePr>
        <p:xfrm>
          <a:off x="1041400" y="1995327"/>
          <a:ext cx="10091057" cy="4332901"/>
        </p:xfrm>
        <a:graphic>
          <a:graphicData uri="http://schemas.openxmlformats.org/drawingml/2006/table">
            <a:tbl>
              <a:tblPr firstRow="1" bandRow="1">
                <a:tableStyleId>{5C22544A-7EE6-4342-B048-85BDC9FD1C3A}</a:tableStyleId>
              </a:tblPr>
              <a:tblGrid>
                <a:gridCol w="565099"/>
                <a:gridCol w="7855889"/>
                <a:gridCol w="1670069"/>
              </a:tblGrid>
              <a:tr h="644199">
                <a:tc>
                  <a:txBody>
                    <a:bodyPr/>
                    <a:lstStyle/>
                    <a:p>
                      <a:endParaRPr lang="sv-FI" sz="2000"/>
                    </a:p>
                  </a:txBody>
                  <a:tcPr/>
                </a:tc>
                <a:tc>
                  <a:txBody>
                    <a:bodyPr/>
                    <a:lstStyle/>
                    <a:p>
                      <a:endParaRPr lang="sv-FI" sz="2000"/>
                    </a:p>
                  </a:txBody>
                  <a:tcPr/>
                </a:tc>
                <a:tc>
                  <a:txBody>
                    <a:bodyPr/>
                    <a:lstStyle/>
                    <a:p>
                      <a:endParaRPr lang="sv-FI"/>
                    </a:p>
                  </a:txBody>
                  <a:tcPr/>
                </a:tc>
              </a:tr>
              <a:tr h="1111906">
                <a:tc>
                  <a:txBody>
                    <a:bodyPr/>
                    <a:lstStyle/>
                    <a:p>
                      <a:endParaRPr lang="sv-FI" sz="2000"/>
                    </a:p>
                  </a:txBody>
                  <a:tcPr/>
                </a:tc>
                <a:tc>
                  <a:txBody>
                    <a:bodyPr/>
                    <a:lstStyle/>
                    <a:p>
                      <a:r>
                        <a:rPr lang="sv-FI" sz="2000" smtClean="0"/>
                        <a:t>Ultrat ja tuuli / pyörteet (5 kpl) </a:t>
                      </a:r>
                    </a:p>
                    <a:p>
                      <a:r>
                        <a:rPr lang="sv-FI" sz="2000" smtClean="0"/>
                        <a:t>Ultra-vesikone (2 kpl) </a:t>
                      </a:r>
                      <a:endParaRPr lang="sv-FI" sz="2000"/>
                    </a:p>
                  </a:txBody>
                  <a:tcPr/>
                </a:tc>
                <a:tc>
                  <a:txBody>
                    <a:bodyPr/>
                    <a:lstStyle/>
                    <a:p>
                      <a:endParaRPr lang="sv-FI"/>
                    </a:p>
                  </a:txBody>
                  <a:tcPr/>
                </a:tc>
              </a:tr>
              <a:tr h="644199">
                <a:tc>
                  <a:txBody>
                    <a:bodyPr/>
                    <a:lstStyle/>
                    <a:p>
                      <a:endParaRPr lang="sv-FI" sz="2000"/>
                    </a:p>
                  </a:txBody>
                  <a:tcPr/>
                </a:tc>
                <a:tc>
                  <a:txBody>
                    <a:bodyPr/>
                    <a:lstStyle/>
                    <a:p>
                      <a:r>
                        <a:rPr lang="fi-FI" sz="2000" smtClean="0"/>
                        <a:t>Moottorikoneiden</a:t>
                      </a:r>
                      <a:r>
                        <a:rPr lang="fi-FI" sz="2000" baseline="0" smtClean="0"/>
                        <a:t> tekniset viat (3 kpl) </a:t>
                      </a:r>
                      <a:endParaRPr lang="fi-FI" sz="2000" smtClean="0"/>
                    </a:p>
                  </a:txBody>
                  <a:tcPr/>
                </a:tc>
                <a:tc>
                  <a:txBody>
                    <a:bodyPr/>
                    <a:lstStyle/>
                    <a:p>
                      <a:endParaRPr lang="sv-FI"/>
                    </a:p>
                  </a:txBody>
                  <a:tcPr/>
                </a:tc>
              </a:tr>
              <a:tr h="644199">
                <a:tc>
                  <a:txBody>
                    <a:bodyPr/>
                    <a:lstStyle/>
                    <a:p>
                      <a:endParaRPr lang="sv-FI" sz="2000"/>
                    </a:p>
                  </a:txBody>
                  <a:tcPr/>
                </a:tc>
                <a:tc>
                  <a:txBody>
                    <a:bodyPr/>
                    <a:lstStyle/>
                    <a:p>
                      <a:r>
                        <a:rPr lang="sv-FI" sz="2000" smtClean="0"/>
                        <a:t>EI vaaratilanteita huonoon</a:t>
                      </a:r>
                      <a:r>
                        <a:rPr lang="sv-FI" sz="2000" baseline="0" smtClean="0"/>
                        <a:t> säähän lentämisestä</a:t>
                      </a:r>
                      <a:endParaRPr lang="sv-FI" sz="2000"/>
                    </a:p>
                  </a:txBody>
                  <a:tcPr/>
                </a:tc>
                <a:tc>
                  <a:txBody>
                    <a:bodyPr/>
                    <a:lstStyle/>
                    <a:p>
                      <a:endParaRPr lang="sv-FI"/>
                    </a:p>
                  </a:txBody>
                  <a:tcPr/>
                </a:tc>
              </a:tr>
              <a:tr h="644199">
                <a:tc>
                  <a:txBody>
                    <a:bodyPr/>
                    <a:lstStyle/>
                    <a:p>
                      <a:endParaRPr lang="sv-FI" sz="2000"/>
                    </a:p>
                  </a:txBody>
                  <a:tcPr/>
                </a:tc>
                <a:tc>
                  <a:txBody>
                    <a:bodyPr/>
                    <a:lstStyle/>
                    <a:p>
                      <a:r>
                        <a:rPr lang="sv-FI" sz="2000" smtClean="0"/>
                        <a:t>EI vaaratilanteita eksymisestä</a:t>
                      </a:r>
                      <a:endParaRPr lang="sv-FI" sz="2000"/>
                    </a:p>
                  </a:txBody>
                  <a:tcPr/>
                </a:tc>
                <a:tc>
                  <a:txBody>
                    <a:bodyPr/>
                    <a:lstStyle/>
                    <a:p>
                      <a:endParaRPr lang="sv-FI"/>
                    </a:p>
                  </a:txBody>
                  <a:tcPr/>
                </a:tc>
              </a:tr>
              <a:tr h="644199">
                <a:tc>
                  <a:txBody>
                    <a:bodyPr/>
                    <a:lstStyle/>
                    <a:p>
                      <a:endParaRPr lang="sv-FI" sz="2000"/>
                    </a:p>
                  </a:txBody>
                  <a:tcPr/>
                </a:tc>
                <a:tc>
                  <a:txBody>
                    <a:bodyPr/>
                    <a:lstStyle/>
                    <a:p>
                      <a:endParaRPr lang="sv-FI" sz="2000"/>
                    </a:p>
                  </a:txBody>
                  <a:tcPr/>
                </a:tc>
                <a:tc>
                  <a:txBody>
                    <a:bodyPr/>
                    <a:lstStyle/>
                    <a:p>
                      <a:endParaRPr lang="sv-FI"/>
                    </a:p>
                  </a:txBody>
                  <a:tcPr/>
                </a:tc>
              </a:tr>
            </a:tbl>
          </a:graphicData>
        </a:graphic>
      </p:graphicFrame>
    </p:spTree>
    <p:extLst>
      <p:ext uri="{BB962C8B-B14F-4D97-AF65-F5344CB8AC3E}">
        <p14:creationId xmlns:p14="http://schemas.microsoft.com/office/powerpoint/2010/main" val="3573234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2756</TotalTime>
  <Words>722</Words>
  <Application>Microsoft Office PowerPoint</Application>
  <PresentationFormat>Widescreen</PresentationFormat>
  <Paragraphs>102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Moottori- ja ultralennon turvallisuus 2021</vt:lpstr>
      <vt:lpstr>Onnettomuudet 2021 sivu 1   tammi-syyskuu yhteensä 5 kpl</vt:lpstr>
      <vt:lpstr>Onnettomuudet 2021 sivu 2  tammi-syyskuu yhteensä 5 kpl</vt:lpstr>
      <vt:lpstr>Onnettomuudet 2021 sivu 3  tammi-syyskuu yhteensä 5 kpl</vt:lpstr>
      <vt:lpstr>Vakavat vaaratilanteet sivu 1 tammi-syyskuu yhteensä 12 kpl </vt:lpstr>
      <vt:lpstr>Vakavat vaaratilanteet sivu 2 tammi-syyskuu yhteensä 12 kpl</vt:lpstr>
      <vt:lpstr>Vakavat vaaratilanteet sivu 3 tammi-syyskuu yhteensä 12 kpl</vt:lpstr>
      <vt:lpstr>Vakavat vaaratilanteet sivu 4 tammi-syyskuu yhteensä 12 kpl</vt:lpstr>
      <vt:lpstr>Satunnaishuomioita - Suomi</vt:lpstr>
      <vt:lpstr>Satunnaishuomioita – Ulkomaat 1</vt:lpstr>
      <vt:lpstr>Satunnaishuomioita – Ulkomaat 2</vt:lpstr>
      <vt:lpstr>Hieman tilastoja</vt:lpstr>
      <vt:lpstr>PowerPoint Presentation</vt:lpstr>
      <vt:lpstr>PowerPoint Presentation</vt:lpstr>
      <vt:lpstr>PowerPoint Presentation</vt:lpstr>
      <vt:lpstr>Lopuksi mietteitä SIL:lle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Moottori- ja ultralennon turvallisuus 2021</dc:title>
  <dc:creator>Nils Rostedt</dc:creator>
  <cp:lastModifiedBy>Nils Rostedt</cp:lastModifiedBy>
  <cp:revision>25</cp:revision>
  <dcterms:created xsi:type="dcterms:W3CDTF">2021-09-27T12:23:13Z</dcterms:created>
  <dcterms:modified xsi:type="dcterms:W3CDTF">2021-09-29T11:29:20Z</dcterms:modified>
</cp:coreProperties>
</file>