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66" r:id="rId6"/>
    <p:sldId id="293" r:id="rId7"/>
    <p:sldId id="282" r:id="rId8"/>
    <p:sldId id="289" r:id="rId9"/>
    <p:sldId id="295" r:id="rId10"/>
    <p:sldId id="290" r:id="rId11"/>
    <p:sldId id="288" r:id="rId12"/>
    <p:sldId id="291" r:id="rId13"/>
    <p:sldId id="292" r:id="rId14"/>
    <p:sldId id="296" r:id="rId15"/>
    <p:sldId id="294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  <a:srgbClr val="009FE3"/>
    <a:srgbClr val="FF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596D68-A293-4030-8DC2-5E94996F2FF1}" v="12" dt="2021-09-29T11:14:14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801" autoAdjust="0"/>
  </p:normalViewPr>
  <p:slideViewPr>
    <p:cSldViewPr snapToGrid="0" showGuides="1">
      <p:cViewPr varScale="1">
        <p:scale>
          <a:sx n="59" d="100"/>
          <a:sy n="59" d="100"/>
        </p:scale>
        <p:origin x="1452" y="60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i Lehti" userId="d811442f-5fbe-496c-8b08-eab94a836224" providerId="ADAL" clId="{E4596D68-A293-4030-8DC2-5E94996F2FF1}"/>
    <pc:docChg chg="undo custSel addSld delSld modSld sldOrd">
      <pc:chgData name="Jari Lehti" userId="d811442f-5fbe-496c-8b08-eab94a836224" providerId="ADAL" clId="{E4596D68-A293-4030-8DC2-5E94996F2FF1}" dt="2021-10-03T05:50:13.852" v="10987" actId="47"/>
      <pc:docMkLst>
        <pc:docMk/>
      </pc:docMkLst>
      <pc:sldChg chg="modSp mod">
        <pc:chgData name="Jari Lehti" userId="d811442f-5fbe-496c-8b08-eab94a836224" providerId="ADAL" clId="{E4596D68-A293-4030-8DC2-5E94996F2FF1}" dt="2021-09-29T08:18:17.637" v="5892" actId="1076"/>
        <pc:sldMkLst>
          <pc:docMk/>
          <pc:sldMk cId="241003915" sldId="256"/>
        </pc:sldMkLst>
        <pc:spChg chg="mod">
          <ac:chgData name="Jari Lehti" userId="d811442f-5fbe-496c-8b08-eab94a836224" providerId="ADAL" clId="{E4596D68-A293-4030-8DC2-5E94996F2FF1}" dt="2021-09-29T08:18:04.625" v="5890" actId="20577"/>
          <ac:spMkLst>
            <pc:docMk/>
            <pc:sldMk cId="241003915" sldId="256"/>
            <ac:spMk id="2" creationId="{BCE5ABF5-16C8-464B-AD66-6037F87EEE65}"/>
          </ac:spMkLst>
        </pc:spChg>
        <pc:spChg chg="mod">
          <ac:chgData name="Jari Lehti" userId="d811442f-5fbe-496c-8b08-eab94a836224" providerId="ADAL" clId="{E4596D68-A293-4030-8DC2-5E94996F2FF1}" dt="2021-09-29T08:18:17.637" v="5892" actId="1076"/>
          <ac:spMkLst>
            <pc:docMk/>
            <pc:sldMk cId="241003915" sldId="256"/>
            <ac:spMk id="3" creationId="{552E52EA-9CEF-4F63-BE23-02B74297B65E}"/>
          </ac:spMkLst>
        </pc:spChg>
      </pc:sldChg>
      <pc:sldChg chg="modSp mod modNotesTx">
        <pc:chgData name="Jari Lehti" userId="d811442f-5fbe-496c-8b08-eab94a836224" providerId="ADAL" clId="{E4596D68-A293-4030-8DC2-5E94996F2FF1}" dt="2021-09-29T08:37:14.358" v="6663" actId="20577"/>
        <pc:sldMkLst>
          <pc:docMk/>
          <pc:sldMk cId="3698784593" sldId="266"/>
        </pc:sldMkLst>
        <pc:spChg chg="mod">
          <ac:chgData name="Jari Lehti" userId="d811442f-5fbe-496c-8b08-eab94a836224" providerId="ADAL" clId="{E4596D68-A293-4030-8DC2-5E94996F2FF1}" dt="2021-09-29T08:37:14.358" v="6663" actId="20577"/>
          <ac:spMkLst>
            <pc:docMk/>
            <pc:sldMk cId="3698784593" sldId="266"/>
            <ac:spMk id="3" creationId="{94419F24-5FA0-4B6F-B9C4-4A4448DFEEE6}"/>
          </ac:spMkLst>
        </pc:spChg>
      </pc:sldChg>
      <pc:sldChg chg="del">
        <pc:chgData name="Jari Lehti" userId="d811442f-5fbe-496c-8b08-eab94a836224" providerId="ADAL" clId="{E4596D68-A293-4030-8DC2-5E94996F2FF1}" dt="2021-10-03T05:50:03.264" v="10982" actId="47"/>
        <pc:sldMkLst>
          <pc:docMk/>
          <pc:sldMk cId="3688043378" sldId="280"/>
        </pc:sldMkLst>
      </pc:sldChg>
      <pc:sldChg chg="modSp mod">
        <pc:chgData name="Jari Lehti" userId="d811442f-5fbe-496c-8b08-eab94a836224" providerId="ADAL" clId="{E4596D68-A293-4030-8DC2-5E94996F2FF1}" dt="2021-09-29T11:07:37.628" v="9448" actId="255"/>
        <pc:sldMkLst>
          <pc:docMk/>
          <pc:sldMk cId="840756145" sldId="282"/>
        </pc:sldMkLst>
        <pc:spChg chg="mod">
          <ac:chgData name="Jari Lehti" userId="d811442f-5fbe-496c-8b08-eab94a836224" providerId="ADAL" clId="{E4596D68-A293-4030-8DC2-5E94996F2FF1}" dt="2021-09-29T08:38:58.869" v="6696" actId="5793"/>
          <ac:spMkLst>
            <pc:docMk/>
            <pc:sldMk cId="840756145" sldId="282"/>
            <ac:spMk id="2" creationId="{9BB4896D-F2D2-4846-BC04-8720A2306B5E}"/>
          </ac:spMkLst>
        </pc:spChg>
        <pc:spChg chg="mod">
          <ac:chgData name="Jari Lehti" userId="d811442f-5fbe-496c-8b08-eab94a836224" providerId="ADAL" clId="{E4596D68-A293-4030-8DC2-5E94996F2FF1}" dt="2021-09-29T11:07:37.628" v="9448" actId="255"/>
          <ac:spMkLst>
            <pc:docMk/>
            <pc:sldMk cId="840756145" sldId="282"/>
            <ac:spMk id="3" creationId="{94419F24-5FA0-4B6F-B9C4-4A4448DFEEE6}"/>
          </ac:spMkLst>
        </pc:spChg>
      </pc:sldChg>
      <pc:sldChg chg="del">
        <pc:chgData name="Jari Lehti" userId="d811442f-5fbe-496c-8b08-eab94a836224" providerId="ADAL" clId="{E4596D68-A293-4030-8DC2-5E94996F2FF1}" dt="2021-10-03T05:50:13.852" v="10987" actId="47"/>
        <pc:sldMkLst>
          <pc:docMk/>
          <pc:sldMk cId="2667696876" sldId="283"/>
        </pc:sldMkLst>
      </pc:sldChg>
      <pc:sldChg chg="del">
        <pc:chgData name="Jari Lehti" userId="d811442f-5fbe-496c-8b08-eab94a836224" providerId="ADAL" clId="{E4596D68-A293-4030-8DC2-5E94996F2FF1}" dt="2021-10-03T05:50:12.695" v="10986" actId="47"/>
        <pc:sldMkLst>
          <pc:docMk/>
          <pc:sldMk cId="3827894658" sldId="284"/>
        </pc:sldMkLst>
      </pc:sldChg>
      <pc:sldChg chg="del">
        <pc:chgData name="Jari Lehti" userId="d811442f-5fbe-496c-8b08-eab94a836224" providerId="ADAL" clId="{E4596D68-A293-4030-8DC2-5E94996F2FF1}" dt="2021-10-03T05:50:11.606" v="10985" actId="47"/>
        <pc:sldMkLst>
          <pc:docMk/>
          <pc:sldMk cId="4121766533" sldId="285"/>
        </pc:sldMkLst>
      </pc:sldChg>
      <pc:sldChg chg="del">
        <pc:chgData name="Jari Lehti" userId="d811442f-5fbe-496c-8b08-eab94a836224" providerId="ADAL" clId="{E4596D68-A293-4030-8DC2-5E94996F2FF1}" dt="2021-10-03T05:50:10.707" v="10984" actId="47"/>
        <pc:sldMkLst>
          <pc:docMk/>
          <pc:sldMk cId="2421390958" sldId="286"/>
        </pc:sldMkLst>
      </pc:sldChg>
      <pc:sldChg chg="del">
        <pc:chgData name="Jari Lehti" userId="d811442f-5fbe-496c-8b08-eab94a836224" providerId="ADAL" clId="{E4596D68-A293-4030-8DC2-5E94996F2FF1}" dt="2021-10-03T05:50:09.818" v="10983" actId="47"/>
        <pc:sldMkLst>
          <pc:docMk/>
          <pc:sldMk cId="2455005519" sldId="287"/>
        </pc:sldMkLst>
      </pc:sldChg>
      <pc:sldChg chg="modSp add mod">
        <pc:chgData name="Jari Lehti" userId="d811442f-5fbe-496c-8b08-eab94a836224" providerId="ADAL" clId="{E4596D68-A293-4030-8DC2-5E94996F2FF1}" dt="2021-10-02T10:38:18.938" v="10902"/>
        <pc:sldMkLst>
          <pc:docMk/>
          <pc:sldMk cId="2372625108" sldId="288"/>
        </pc:sldMkLst>
        <pc:spChg chg="mod">
          <ac:chgData name="Jari Lehti" userId="d811442f-5fbe-496c-8b08-eab94a836224" providerId="ADAL" clId="{E4596D68-A293-4030-8DC2-5E94996F2FF1}" dt="2021-09-29T08:24:34.934" v="6103" actId="6549"/>
          <ac:spMkLst>
            <pc:docMk/>
            <pc:sldMk cId="2372625108" sldId="288"/>
            <ac:spMk id="3" creationId="{94419F24-5FA0-4B6F-B9C4-4A4448DFEEE6}"/>
          </ac:spMkLst>
        </pc:spChg>
        <pc:spChg chg="mod">
          <ac:chgData name="Jari Lehti" userId="d811442f-5fbe-496c-8b08-eab94a836224" providerId="ADAL" clId="{E4596D68-A293-4030-8DC2-5E94996F2FF1}" dt="2021-10-02T10:38:18.938" v="10902"/>
          <ac:spMkLst>
            <pc:docMk/>
            <pc:sldMk cId="2372625108" sldId="288"/>
            <ac:spMk id="8" creationId="{94FF3CD0-C60F-4FD9-8919-C180791DFFE1}"/>
          </ac:spMkLst>
        </pc:spChg>
      </pc:sldChg>
      <pc:sldChg chg="modSp add mod modNotesTx">
        <pc:chgData name="Jari Lehti" userId="d811442f-5fbe-496c-8b08-eab94a836224" providerId="ADAL" clId="{E4596D68-A293-4030-8DC2-5E94996F2FF1}" dt="2021-10-03T05:49:09.229" v="10980" actId="255"/>
        <pc:sldMkLst>
          <pc:docMk/>
          <pc:sldMk cId="3167305614" sldId="289"/>
        </pc:sldMkLst>
        <pc:spChg chg="mod">
          <ac:chgData name="Jari Lehti" userId="d811442f-5fbe-496c-8b08-eab94a836224" providerId="ADAL" clId="{E4596D68-A293-4030-8DC2-5E94996F2FF1}" dt="2021-09-29T09:12:47.818" v="7675" actId="20577"/>
          <ac:spMkLst>
            <pc:docMk/>
            <pc:sldMk cId="3167305614" sldId="289"/>
            <ac:spMk id="2" creationId="{9BB4896D-F2D2-4846-BC04-8720A2306B5E}"/>
          </ac:spMkLst>
        </pc:spChg>
        <pc:spChg chg="mod">
          <ac:chgData name="Jari Lehti" userId="d811442f-5fbe-496c-8b08-eab94a836224" providerId="ADAL" clId="{E4596D68-A293-4030-8DC2-5E94996F2FF1}" dt="2021-10-03T05:49:09.229" v="10980" actId="255"/>
          <ac:spMkLst>
            <pc:docMk/>
            <pc:sldMk cId="3167305614" sldId="289"/>
            <ac:spMk id="3" creationId="{94419F24-5FA0-4B6F-B9C4-4A4448DFEEE6}"/>
          </ac:spMkLst>
        </pc:spChg>
      </pc:sldChg>
      <pc:sldChg chg="modSp add mod">
        <pc:chgData name="Jari Lehti" userId="d811442f-5fbe-496c-8b08-eab94a836224" providerId="ADAL" clId="{E4596D68-A293-4030-8DC2-5E94996F2FF1}" dt="2021-10-03T05:49:33.296" v="10981" actId="1076"/>
        <pc:sldMkLst>
          <pc:docMk/>
          <pc:sldMk cId="479154186" sldId="290"/>
        </pc:sldMkLst>
        <pc:spChg chg="mod">
          <ac:chgData name="Jari Lehti" userId="d811442f-5fbe-496c-8b08-eab94a836224" providerId="ADAL" clId="{E4596D68-A293-4030-8DC2-5E94996F2FF1}" dt="2021-09-29T08:41:21.159" v="6729" actId="5793"/>
          <ac:spMkLst>
            <pc:docMk/>
            <pc:sldMk cId="479154186" sldId="290"/>
            <ac:spMk id="2" creationId="{9BB4896D-F2D2-4846-BC04-8720A2306B5E}"/>
          </ac:spMkLst>
        </pc:spChg>
        <pc:spChg chg="mod">
          <ac:chgData name="Jari Lehti" userId="d811442f-5fbe-496c-8b08-eab94a836224" providerId="ADAL" clId="{E4596D68-A293-4030-8DC2-5E94996F2FF1}" dt="2021-10-03T05:49:33.296" v="10981" actId="1076"/>
          <ac:spMkLst>
            <pc:docMk/>
            <pc:sldMk cId="479154186" sldId="290"/>
            <ac:spMk id="3" creationId="{94419F24-5FA0-4B6F-B9C4-4A4448DFEEE6}"/>
          </ac:spMkLst>
        </pc:spChg>
      </pc:sldChg>
      <pc:sldChg chg="modSp add mod ord modNotesTx">
        <pc:chgData name="Jari Lehti" userId="d811442f-5fbe-496c-8b08-eab94a836224" providerId="ADAL" clId="{E4596D68-A293-4030-8DC2-5E94996F2FF1}" dt="2021-10-02T10:40:34.368" v="10919" actId="255"/>
        <pc:sldMkLst>
          <pc:docMk/>
          <pc:sldMk cId="3349051481" sldId="291"/>
        </pc:sldMkLst>
        <pc:spChg chg="mod">
          <ac:chgData name="Jari Lehti" userId="d811442f-5fbe-496c-8b08-eab94a836224" providerId="ADAL" clId="{E4596D68-A293-4030-8DC2-5E94996F2FF1}" dt="2021-10-02T10:39:52.847" v="10912" actId="6549"/>
          <ac:spMkLst>
            <pc:docMk/>
            <pc:sldMk cId="3349051481" sldId="291"/>
            <ac:spMk id="2" creationId="{9BB4896D-F2D2-4846-BC04-8720A2306B5E}"/>
          </ac:spMkLst>
        </pc:spChg>
        <pc:spChg chg="mod">
          <ac:chgData name="Jari Lehti" userId="d811442f-5fbe-496c-8b08-eab94a836224" providerId="ADAL" clId="{E4596D68-A293-4030-8DC2-5E94996F2FF1}" dt="2021-10-02T10:40:34.368" v="10919" actId="255"/>
          <ac:spMkLst>
            <pc:docMk/>
            <pc:sldMk cId="3349051481" sldId="291"/>
            <ac:spMk id="3" creationId="{94419F24-5FA0-4B6F-B9C4-4A4448DFEEE6}"/>
          </ac:spMkLst>
        </pc:spChg>
      </pc:sldChg>
      <pc:sldChg chg="modSp add mod">
        <pc:chgData name="Jari Lehti" userId="d811442f-5fbe-496c-8b08-eab94a836224" providerId="ADAL" clId="{E4596D68-A293-4030-8DC2-5E94996F2FF1}" dt="2021-10-02T10:40:19.901" v="10916" actId="27636"/>
        <pc:sldMkLst>
          <pc:docMk/>
          <pc:sldMk cId="1343202833" sldId="292"/>
        </pc:sldMkLst>
        <pc:spChg chg="mod">
          <ac:chgData name="Jari Lehti" userId="d811442f-5fbe-496c-8b08-eab94a836224" providerId="ADAL" clId="{E4596D68-A293-4030-8DC2-5E94996F2FF1}" dt="2021-10-02T10:39:35.408" v="10908" actId="6549"/>
          <ac:spMkLst>
            <pc:docMk/>
            <pc:sldMk cId="1343202833" sldId="292"/>
            <ac:spMk id="2" creationId="{9BB4896D-F2D2-4846-BC04-8720A2306B5E}"/>
          </ac:spMkLst>
        </pc:spChg>
        <pc:spChg chg="mod">
          <ac:chgData name="Jari Lehti" userId="d811442f-5fbe-496c-8b08-eab94a836224" providerId="ADAL" clId="{E4596D68-A293-4030-8DC2-5E94996F2FF1}" dt="2021-10-02T10:40:19.901" v="10916" actId="27636"/>
          <ac:spMkLst>
            <pc:docMk/>
            <pc:sldMk cId="1343202833" sldId="292"/>
            <ac:spMk id="3" creationId="{94419F24-5FA0-4B6F-B9C4-4A4448DFEEE6}"/>
          </ac:spMkLst>
        </pc:spChg>
      </pc:sldChg>
      <pc:sldChg chg="modSp add mod modNotesTx">
        <pc:chgData name="Jari Lehti" userId="d811442f-5fbe-496c-8b08-eab94a836224" providerId="ADAL" clId="{E4596D68-A293-4030-8DC2-5E94996F2FF1}" dt="2021-09-29T08:38:43.587" v="6695" actId="5793"/>
        <pc:sldMkLst>
          <pc:docMk/>
          <pc:sldMk cId="3941389395" sldId="293"/>
        </pc:sldMkLst>
        <pc:spChg chg="mod">
          <ac:chgData name="Jari Lehti" userId="d811442f-5fbe-496c-8b08-eab94a836224" providerId="ADAL" clId="{E4596D68-A293-4030-8DC2-5E94996F2FF1}" dt="2021-09-29T08:38:43.587" v="6695" actId="5793"/>
          <ac:spMkLst>
            <pc:docMk/>
            <pc:sldMk cId="3941389395" sldId="293"/>
            <ac:spMk id="3" creationId="{94419F24-5FA0-4B6F-B9C4-4A4448DFEEE6}"/>
          </ac:spMkLst>
        </pc:spChg>
      </pc:sldChg>
      <pc:sldChg chg="modSp add mod">
        <pc:chgData name="Jari Lehti" userId="d811442f-5fbe-496c-8b08-eab94a836224" providerId="ADAL" clId="{E4596D68-A293-4030-8DC2-5E94996F2FF1}" dt="2021-10-02T10:38:45.828" v="10905" actId="1076"/>
        <pc:sldMkLst>
          <pc:docMk/>
          <pc:sldMk cId="137367984" sldId="294"/>
        </pc:sldMkLst>
        <pc:spChg chg="mod">
          <ac:chgData name="Jari Lehti" userId="d811442f-5fbe-496c-8b08-eab94a836224" providerId="ADAL" clId="{E4596D68-A293-4030-8DC2-5E94996F2FF1}" dt="2021-09-29T11:00:15.553" v="9379" actId="20577"/>
          <ac:spMkLst>
            <pc:docMk/>
            <pc:sldMk cId="137367984" sldId="294"/>
            <ac:spMk id="2" creationId="{9BB4896D-F2D2-4846-BC04-8720A2306B5E}"/>
          </ac:spMkLst>
        </pc:spChg>
        <pc:spChg chg="mod">
          <ac:chgData name="Jari Lehti" userId="d811442f-5fbe-496c-8b08-eab94a836224" providerId="ADAL" clId="{E4596D68-A293-4030-8DC2-5E94996F2FF1}" dt="2021-10-02T10:38:45.828" v="10905" actId="1076"/>
          <ac:spMkLst>
            <pc:docMk/>
            <pc:sldMk cId="137367984" sldId="294"/>
            <ac:spMk id="3" creationId="{94419F24-5FA0-4B6F-B9C4-4A4448DFEEE6}"/>
          </ac:spMkLst>
        </pc:spChg>
      </pc:sldChg>
      <pc:sldChg chg="modSp add mod">
        <pc:chgData name="Jari Lehti" userId="d811442f-5fbe-496c-8b08-eab94a836224" providerId="ADAL" clId="{E4596D68-A293-4030-8DC2-5E94996F2FF1}" dt="2021-09-29T11:07:08.424" v="9447" actId="20577"/>
        <pc:sldMkLst>
          <pc:docMk/>
          <pc:sldMk cId="933584076" sldId="295"/>
        </pc:sldMkLst>
        <pc:spChg chg="mod">
          <ac:chgData name="Jari Lehti" userId="d811442f-5fbe-496c-8b08-eab94a836224" providerId="ADAL" clId="{E4596D68-A293-4030-8DC2-5E94996F2FF1}" dt="2021-09-29T11:07:08.424" v="9447" actId="20577"/>
          <ac:spMkLst>
            <pc:docMk/>
            <pc:sldMk cId="933584076" sldId="295"/>
            <ac:spMk id="3" creationId="{94419F24-5FA0-4B6F-B9C4-4A4448DFEEE6}"/>
          </ac:spMkLst>
        </pc:spChg>
      </pc:sldChg>
      <pc:sldChg chg="modSp add mod modNotesTx">
        <pc:chgData name="Jari Lehti" userId="d811442f-5fbe-496c-8b08-eab94a836224" providerId="ADAL" clId="{E4596D68-A293-4030-8DC2-5E94996F2FF1}" dt="2021-09-29T11:24:52.933" v="10722" actId="6549"/>
        <pc:sldMkLst>
          <pc:docMk/>
          <pc:sldMk cId="856251048" sldId="296"/>
        </pc:sldMkLst>
        <pc:spChg chg="mod">
          <ac:chgData name="Jari Lehti" userId="d811442f-5fbe-496c-8b08-eab94a836224" providerId="ADAL" clId="{E4596D68-A293-4030-8DC2-5E94996F2FF1}" dt="2021-09-29T11:09:56.516" v="9467" actId="20577"/>
          <ac:spMkLst>
            <pc:docMk/>
            <pc:sldMk cId="856251048" sldId="296"/>
            <ac:spMk id="2" creationId="{9BB4896D-F2D2-4846-BC04-8720A2306B5E}"/>
          </ac:spMkLst>
        </pc:spChg>
        <pc:spChg chg="mod">
          <ac:chgData name="Jari Lehti" userId="d811442f-5fbe-496c-8b08-eab94a836224" providerId="ADAL" clId="{E4596D68-A293-4030-8DC2-5E94996F2FF1}" dt="2021-09-29T11:24:52.933" v="10722" actId="6549"/>
          <ac:spMkLst>
            <pc:docMk/>
            <pc:sldMk cId="856251048" sldId="296"/>
            <ac:spMk id="3" creationId="{94419F24-5FA0-4B6F-B9C4-4A4448DFEEE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640E2-175C-4A33-A786-ED9BE1E6F7F7}" type="datetimeFigureOut">
              <a:rPr lang="fi-FI" smtClean="0"/>
              <a:t>3.10.2021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3775A-A326-492E-9241-8514A2E7DD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632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1) ekologisesti kestävän harrasteilmailukulttuurin edistäminen, 2) harrasteilmailun toimintaedellytysten turvaaminen, 3) ilmailun haitallisten ympäristövaikutusten vähentäminen ja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775A-A326-492E-9241-8514A2E7DD1E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8181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Ilmailuliitto pystytti hiilidioksidikompensointi projektin 2019 ja valitsi yhteistyökumppanikseen 4-H liiton. Oulu Skydive Center oli valinnut tämän jo aikaisemmin, tutkinut vaihtoehtoja. Liitto tutki ja päätyi samaan.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775A-A326-492E-9241-8514A2E7DD1E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26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Pitää muistutella, toimikunta voi myös herätellä. Jos toimistosta ei muistuteltaisi, monet kilpailut jäisivät hakematta, sopimukset tekemättä, kilpailukutsut julkaisematta, palkinnot kaivertamatta.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775A-A326-492E-9241-8514A2E7DD1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451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Pitää muistutella, toimikunta voi myös herätellä. Jos toimistosta ei muistuteltaisi, monet kilpailut jäisivät hakematta, sopimukset tekemättä, kilpailukutsut julkaisematta, palkinnot kaivertamatta.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775A-A326-492E-9241-8514A2E7DD1E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86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On kilpailijan tai joukkueen vastuulla ilmoittaa halukkuudestaan. Tietysti vinkataan ja kysellään, mutta päävastuu on kilpailijalla. </a:t>
            </a:r>
          </a:p>
          <a:p>
            <a:r>
              <a:rPr lang="fi-FI" dirty="0"/>
              <a:t>- Valintakriteerit on pidettävä kunnossa, varminta on tarkistella vuosittain onko päivitystarpeita.</a:t>
            </a:r>
            <a:br>
              <a:rPr lang="fi-FI" dirty="0"/>
            </a:br>
            <a:r>
              <a:rPr lang="fi-FI" dirty="0"/>
              <a:t>- Kilpailija voi olla maajoukkueessa, mutta on edustusurheilija täyttäen tietyt kriteerit. Yksi niistä on merkintä </a:t>
            </a:r>
            <a:r>
              <a:rPr lang="fi-FI" dirty="0" err="1"/>
              <a:t>tmkunnan</a:t>
            </a:r>
            <a:r>
              <a:rPr lang="fi-FI" dirty="0"/>
              <a:t> pöytäkirjassa. </a:t>
            </a:r>
            <a:br>
              <a:rPr lang="fi-FI" dirty="0"/>
            </a:br>
            <a:r>
              <a:rPr lang="fi-FI" dirty="0"/>
              <a:t>-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775A-A326-492E-9241-8514A2E7DD1E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8432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On kilpailijan tai joukkueen vastuulla ilmoittaa halukkuudestaan. Tietysti vinkataan ja kysellään, mutta päävastuu on kilpailijalla. </a:t>
            </a:r>
          </a:p>
          <a:p>
            <a:r>
              <a:rPr lang="fi-FI" dirty="0"/>
              <a:t>- Valintakriteerit on pidettävä kunnossa, varminta on tarkistella vuosittain onko päivitystarpeita.</a:t>
            </a:r>
            <a:br>
              <a:rPr lang="fi-FI" dirty="0"/>
            </a:br>
            <a:r>
              <a:rPr lang="fi-FI" dirty="0"/>
              <a:t>- Kilpailija voi olla maajoukkueessa, mutta on edustusurheilija täyttäen tietyt kriteerit. Yksi niistä on merkintä </a:t>
            </a:r>
            <a:r>
              <a:rPr lang="fi-FI" dirty="0" err="1"/>
              <a:t>tmkunnan</a:t>
            </a:r>
            <a:r>
              <a:rPr lang="fi-FI" dirty="0"/>
              <a:t> pöytäkirjassa. </a:t>
            </a:r>
            <a:br>
              <a:rPr lang="fi-FI" dirty="0"/>
            </a:br>
            <a:r>
              <a:rPr lang="fi-FI" dirty="0"/>
              <a:t>-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775A-A326-492E-9241-8514A2E7DD1E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706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Edustusasuista epätietoisuutta. Selventääkseni tätä. </a:t>
            </a:r>
            <a:br>
              <a:rPr lang="fi-FI" dirty="0"/>
            </a:br>
            <a:r>
              <a:rPr lang="fi-FI" dirty="0"/>
              <a:t>- Painatukset saatujen palautteiden perusteella. Mikä on Suomen Ilmailuliitto &gt; kilpailijat ulkomailla kauluspaita.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775A-A326-492E-9241-8514A2E7DD1E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8215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On kilpailijan tai joukkueen vastuulla ilmoittaa halukkuudestaan. Tietysti vinkataan ja kysellään, mutta päävastuu on kilpailijalla. </a:t>
            </a:r>
          </a:p>
          <a:p>
            <a:r>
              <a:rPr lang="fi-FI" dirty="0"/>
              <a:t>- Valintakriteerit on pidettävä kunnossa, varminta on tarkistella vuosittain onko päivitystarpeita.</a:t>
            </a:r>
            <a:br>
              <a:rPr lang="fi-FI" dirty="0"/>
            </a:br>
            <a:r>
              <a:rPr lang="fi-FI" dirty="0"/>
              <a:t>- Kilpailija voi olla maajoukkueessa, mutta on edustusurheilija täyttäen tietyt kriteerit. Yksi niistä on merkintä </a:t>
            </a:r>
            <a:r>
              <a:rPr lang="fi-FI" dirty="0" err="1"/>
              <a:t>tmkunnan</a:t>
            </a:r>
            <a:r>
              <a:rPr lang="fi-FI" dirty="0"/>
              <a:t> pöytäkirjassa. </a:t>
            </a:r>
            <a:br>
              <a:rPr lang="fi-FI" dirty="0"/>
            </a:br>
            <a:r>
              <a:rPr lang="fi-FI" dirty="0"/>
              <a:t>-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775A-A326-492E-9241-8514A2E7DD1E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897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sityks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B2E125DA-37FD-43B8-8450-6841A6C13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" r="-83" b="-282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9971" y="2353348"/>
            <a:ext cx="6950101" cy="1749175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9DE0"/>
                </a:solidFill>
                <a:latin typeface="Nexa Bold" panose="02000000000000000000" pitchFamily="50" charset="0"/>
              </a:defRPr>
            </a:lvl1pPr>
          </a:lstStyle>
          <a:p>
            <a:r>
              <a:rPr lang="en-US" dirty="0"/>
              <a:t>OTSIKKO ISOLLA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9971" y="4401556"/>
            <a:ext cx="69501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269C-9278-4E38-B826-21D93051C876}" type="datetime1">
              <a:rPr lang="fi-FI" smtClean="0"/>
              <a:t>3.10.2021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F29B873-5FFF-401F-9F83-9962DF69F9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90405" y="426970"/>
            <a:ext cx="1638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0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034" y="267775"/>
            <a:ext cx="6938236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  <a:latin typeface="Calibri" panose="020F0502020204030204" pitchFamily="34" charset="0"/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034" y="1803275"/>
            <a:ext cx="8359027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E544-B244-4970-957F-563C8FF61F27}" type="datetime1">
              <a:rPr lang="fi-FI" smtClean="0"/>
              <a:t>3.10.2021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753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ja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034" y="213986"/>
            <a:ext cx="6953422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009FE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034" y="1825625"/>
            <a:ext cx="4963798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422E-B1B4-4B34-AEF4-2E24A9C61D5A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81123" y="1825625"/>
            <a:ext cx="30861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objekti</a:t>
            </a:r>
          </a:p>
        </p:txBody>
      </p:sp>
    </p:spTree>
    <p:extLst>
      <p:ext uri="{BB962C8B-B14F-4D97-AF65-F5344CB8AC3E}">
        <p14:creationId xmlns:p14="http://schemas.microsoft.com/office/powerpoint/2010/main" val="67885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ylä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276" y="2103437"/>
            <a:ext cx="8411234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DE0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275" y="3429000"/>
            <a:ext cx="8411234" cy="265440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E596-F35A-498A-9ECF-13B1D1BAE255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0"/>
            <a:ext cx="9144000" cy="19755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75663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ja 2 objek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397" y="136524"/>
            <a:ext cx="6997253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9397" y="1825625"/>
            <a:ext cx="5000004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90B3-9AA5-4368-A2BF-4D62B0A12423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66704" y="1825625"/>
            <a:ext cx="3200519" cy="2126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3831FB-F6E4-4579-8F63-30323D354D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66704" y="4050565"/>
            <a:ext cx="3200519" cy="2126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557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F1AEAC3-C963-4AA0-B71A-A3B9FC0D3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" r="-83" b="-2824"/>
          <a:stretch/>
        </p:blipFill>
        <p:spPr>
          <a:xfrm>
            <a:off x="0" y="1511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5914" y="1709739"/>
            <a:ext cx="754467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Väliotsikko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CA80-B264-4913-BD6B-ADDC4C7C3454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1CFA34A-0DBA-4EFB-B901-165C94DB29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4479" y="236765"/>
            <a:ext cx="972217" cy="89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6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0C42-FAE3-48AA-B6FD-5E3DCF776326}" type="datetime1">
              <a:rPr lang="fi-FI" smtClean="0"/>
              <a:t>3.10.2021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83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2DC4-DF69-4EEC-A75D-07A2038D3F44}" type="datetime1">
              <a:rPr lang="fi-FI" smtClean="0"/>
              <a:t>3.10.2021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055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rgbClr val="FF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4D2A3C08-DB99-40A9-BF7F-40AEFF015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2" y="2861926"/>
            <a:ext cx="5692462" cy="397269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B80DB7C-78CA-4246-95AE-435BEC582F25}"/>
              </a:ext>
            </a:extLst>
          </p:cNvPr>
          <p:cNvSpPr txBox="1"/>
          <p:nvPr userDrawn="1"/>
        </p:nvSpPr>
        <p:spPr>
          <a:xfrm>
            <a:off x="2760203" y="2265617"/>
            <a:ext cx="3786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>
                <a:solidFill>
                  <a:srgbClr val="009FE3"/>
                </a:solidFill>
                <a:latin typeface="+mn-lt"/>
              </a:rPr>
              <a:t>Kiitos!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500AC05-606D-4798-ADF4-559718D18A34}"/>
              </a:ext>
            </a:extLst>
          </p:cNvPr>
          <p:cNvSpPr txBox="1"/>
          <p:nvPr userDrawn="1"/>
        </p:nvSpPr>
        <p:spPr>
          <a:xfrm>
            <a:off x="0" y="308805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Suomen Ilmailuliitto ry</a:t>
            </a:r>
          </a:p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Helsinki-Malmin lentoasema</a:t>
            </a:r>
          </a:p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00700 Helsinki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EE6D27B-8A95-467F-8842-7CC30AE58C62}"/>
              </a:ext>
            </a:extLst>
          </p:cNvPr>
          <p:cNvSpPr/>
          <p:nvPr userDrawn="1"/>
        </p:nvSpPr>
        <p:spPr>
          <a:xfrm>
            <a:off x="3545602" y="3904311"/>
            <a:ext cx="2044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+mn-lt"/>
                <a:cs typeface="Helvetica" panose="020B0604020202020204" pitchFamily="34" charset="0"/>
              </a:rPr>
              <a:t>www.ilmailuliitto.fi 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BF0610-FC78-48EF-8E6A-513F44CB08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00808" y="4608297"/>
            <a:ext cx="229495" cy="22949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40EC97E-9395-4F94-84B6-4D72B521C4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41501" y="4519005"/>
            <a:ext cx="325360" cy="31878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7BB9742-51E5-42B5-8CC9-3204E0A5B0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45355" y="4547286"/>
            <a:ext cx="269718" cy="300989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9A45565D-7CBB-46FE-B1B8-C8BB91C84C75}"/>
              </a:ext>
            </a:extLst>
          </p:cNvPr>
          <p:cNvSpPr txBox="1"/>
          <p:nvPr userDrawn="1"/>
        </p:nvSpPr>
        <p:spPr>
          <a:xfrm>
            <a:off x="4707113" y="4603322"/>
            <a:ext cx="1075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@ilmailuliitto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4A197E4-5681-4754-9002-D7F0081097F5}"/>
              </a:ext>
            </a:extLst>
          </p:cNvPr>
          <p:cNvSpPr txBox="1"/>
          <p:nvPr userDrawn="1"/>
        </p:nvSpPr>
        <p:spPr>
          <a:xfrm>
            <a:off x="2732610" y="4571276"/>
            <a:ext cx="1704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@suomenilmailuliittory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6164C30-52F8-4627-BB15-9A1D54911609}"/>
              </a:ext>
            </a:extLst>
          </p:cNvPr>
          <p:cNvSpPr txBox="1"/>
          <p:nvPr userDrawn="1"/>
        </p:nvSpPr>
        <p:spPr>
          <a:xfrm>
            <a:off x="6196654" y="4603322"/>
            <a:ext cx="1508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@ilmailuliitto</a:t>
            </a:r>
          </a:p>
        </p:txBody>
      </p:sp>
      <p:pic>
        <p:nvPicPr>
          <p:cNvPr id="16" name="Kuva 15" descr="sil logo cyan.png">
            <a:extLst>
              <a:ext uri="{FF2B5EF4-FFF2-40B4-BE49-F238E27FC236}">
                <a16:creationId xmlns:a16="http://schemas.microsoft.com/office/drawing/2014/main" id="{DDF31106-EF01-4A91-89F6-DB2B034309C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10" y="1005344"/>
            <a:ext cx="1277179" cy="1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1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34" y="224204"/>
            <a:ext cx="69383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34" y="1674485"/>
            <a:ext cx="83590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0CC7351-F794-4EE9-A991-B24EC9F61DFB}" type="datetime1">
              <a:rPr lang="fi-FI" smtClean="0"/>
              <a:t>3.10.2021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fi-FI"/>
              <a:t>Jari Lehti Laji- ja Valmennuspäällikkö              Suomen Ilmailuliitto 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5EA4835-AE28-456F-B73C-84B83754808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ADF3EE-3830-423E-8D88-5F593470A4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18" y="206701"/>
            <a:ext cx="1030727" cy="9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0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82" r:id="rId4"/>
    <p:sldLayoutId id="2147483669" r:id="rId5"/>
    <p:sldLayoutId id="2147483663" r:id="rId6"/>
    <p:sldLayoutId id="2147483667" r:id="rId7"/>
    <p:sldLayoutId id="2147483666" r:id="rId8"/>
    <p:sldLayoutId id="214748368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mailuliitto.fi/ilmailuliitto/jasenasiat/kilpaurheilijall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lmailuliitto.fi/ilmailuliitto/materiaalipankki/saannot-ja-lomakkeet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mailuliitto.fi/ilmailuliitto/ymparistoasia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mailuliitto.fi/ilmailuliitto/ymparistoasia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mailuliitto.fi/tapahtuma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E5ABF5-16C8-464B-AD66-6037F87EE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486" y="1451225"/>
            <a:ext cx="6950101" cy="1749175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sz="4000" dirty="0"/>
              <a:t>Avainhenkilöpäivät 2.-3.10.2020</a:t>
            </a:r>
            <a:br>
              <a:rPr lang="fi-FI" sz="4000" dirty="0"/>
            </a:br>
            <a:br>
              <a:rPr lang="fi-FI" sz="4000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2E52EA-9CEF-4F63-BE23-02B74297B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346" y="1222881"/>
            <a:ext cx="6950100" cy="3626237"/>
          </a:xfrm>
        </p:spPr>
        <p:txBody>
          <a:bodyPr>
            <a:normAutofit/>
          </a:bodyPr>
          <a:lstStyle/>
          <a:p>
            <a:br>
              <a:rPr lang="fi-FI" dirty="0"/>
            </a:br>
            <a:br>
              <a:rPr lang="fi-FI" dirty="0"/>
            </a:br>
            <a:r>
              <a:rPr lang="fi-FI" dirty="0"/>
              <a:t>Kansalliset ja kansainväliset kilpailut</a:t>
            </a:r>
            <a:br>
              <a:rPr lang="fi-FI" dirty="0"/>
            </a:b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SM-kilpailut </a:t>
            </a:r>
            <a:br>
              <a:rPr lang="fi-FI" dirty="0"/>
            </a:br>
            <a:r>
              <a:rPr lang="fi-FI" sz="1600" dirty="0"/>
              <a:t>* ympäristö</a:t>
            </a:r>
            <a:br>
              <a:rPr lang="fi-FI" sz="1600" dirty="0"/>
            </a:br>
            <a:r>
              <a:rPr lang="fi-FI" sz="1600" dirty="0"/>
              <a:t>* statistiikkaa 2021 ja 2022</a:t>
            </a:r>
            <a:br>
              <a:rPr lang="fi-FI" sz="1600" dirty="0"/>
            </a:br>
            <a:r>
              <a:rPr lang="fi-FI" sz="1600" dirty="0"/>
              <a:t>* prosessi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Kansainväliset kilpailut</a:t>
            </a:r>
            <a:br>
              <a:rPr lang="fi-FI" dirty="0"/>
            </a:br>
            <a:r>
              <a:rPr lang="fi-FI" sz="1600" dirty="0"/>
              <a:t>* statistiikkaa 2021 </a:t>
            </a:r>
            <a:br>
              <a:rPr lang="fi-FI" sz="1600" dirty="0"/>
            </a:br>
            <a:r>
              <a:rPr lang="fi-FI" sz="1600" dirty="0"/>
              <a:t>* prosessi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2503F52-A578-4838-8ACC-7711DDC9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00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4896D-F2D2-4846-BC04-8720A2306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12" y="0"/>
            <a:ext cx="7430978" cy="1325563"/>
          </a:xfrm>
        </p:spPr>
        <p:txBody>
          <a:bodyPr/>
          <a:lstStyle/>
          <a:p>
            <a:r>
              <a:rPr lang="fi-FI" dirty="0"/>
              <a:t>Kansainvälinen-kilpailutoiminta</a:t>
            </a:r>
            <a:br>
              <a:rPr lang="fi-FI" dirty="0"/>
            </a:br>
            <a:r>
              <a:rPr lang="fi-FI" sz="1800" dirty="0"/>
              <a:t>Prosessi, roolit: kilpailija, joukkueenjohtaja, toimikunta, toimisto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419F24-5FA0-4B6F-B9C4-4A4448DFE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13" y="1480283"/>
            <a:ext cx="8509949" cy="5514075"/>
          </a:xfrm>
        </p:spPr>
        <p:txBody>
          <a:bodyPr>
            <a:normAutofit fontScale="85000" lnSpcReduction="20000"/>
          </a:bodyPr>
          <a:lstStyle/>
          <a:p>
            <a:r>
              <a:rPr lang="fi-FI" sz="2100" dirty="0"/>
              <a:t>Joukkueenjohtaja täyttää ennakko- ja muut viralliset ilmoittautumislomakkeet, toimittaa toimistoon</a:t>
            </a:r>
            <a:br>
              <a:rPr lang="fi-FI" sz="2100" dirty="0"/>
            </a:br>
            <a:endParaRPr lang="fi-FI" sz="2100" dirty="0"/>
          </a:p>
          <a:p>
            <a:r>
              <a:rPr lang="fi-FI" sz="2100" dirty="0"/>
              <a:t>Kilpailijat täyttävät kilpailijakohtaiset lomakkeet </a:t>
            </a:r>
            <a:br>
              <a:rPr lang="fi-FI" sz="2100" dirty="0"/>
            </a:br>
            <a:endParaRPr lang="fi-FI" sz="2100" dirty="0"/>
          </a:p>
          <a:p>
            <a:r>
              <a:rPr lang="fi-FI" sz="2100" dirty="0"/>
              <a:t>Toimistosta tarkistetaan FAI-lisenssit</a:t>
            </a:r>
            <a:br>
              <a:rPr lang="fi-FI" sz="2100" dirty="0"/>
            </a:br>
            <a:endParaRPr lang="fi-FI" sz="2100" dirty="0"/>
          </a:p>
          <a:p>
            <a:r>
              <a:rPr lang="fi-FI" sz="2100" dirty="0"/>
              <a:t> Liitto allekirjoittaa ja lähettää lomakkeet kilpailujärjestäjälle </a:t>
            </a:r>
            <a:br>
              <a:rPr lang="fi-FI" sz="2100" dirty="0"/>
            </a:br>
            <a:endParaRPr lang="fi-FI" sz="2100" dirty="0"/>
          </a:p>
          <a:p>
            <a:r>
              <a:rPr lang="fi-FI" sz="2100" dirty="0"/>
              <a:t>Toimisto opastaa edustusasujen tilaamisessa. Tehtävä ajoissa</a:t>
            </a:r>
            <a:br>
              <a:rPr lang="fi-FI" sz="2100" dirty="0"/>
            </a:br>
            <a:br>
              <a:rPr lang="fi-FI" sz="2100" dirty="0"/>
            </a:br>
            <a:r>
              <a:rPr lang="fi-FI" sz="2100" dirty="0"/>
              <a:t>- toimikunnan budjetista </a:t>
            </a:r>
            <a:br>
              <a:rPr lang="fi-FI" sz="2100" dirty="0"/>
            </a:br>
            <a:r>
              <a:rPr lang="fi-FI" sz="2100" dirty="0"/>
              <a:t>- kilpailijoiden osalta ei tarvitse tehdä päätöstä erikseen</a:t>
            </a:r>
            <a:br>
              <a:rPr lang="fi-FI" sz="2100" dirty="0"/>
            </a:br>
            <a:r>
              <a:rPr lang="fi-FI" sz="2100" dirty="0"/>
              <a:t>- edustusurheilijastatus, (pöytäkirja)</a:t>
            </a:r>
            <a:br>
              <a:rPr lang="fi-FI" sz="2100" dirty="0"/>
            </a:br>
            <a:r>
              <a:rPr lang="fi-FI" sz="2100" dirty="0"/>
              <a:t>- ei vuosittain uusittavia  </a:t>
            </a:r>
            <a:br>
              <a:rPr lang="fi-FI" sz="2100" dirty="0"/>
            </a:br>
            <a:r>
              <a:rPr lang="fi-FI" sz="2100" dirty="0"/>
              <a:t>- lajipäällikkö käy läpi toimikunnan kanssa</a:t>
            </a:r>
            <a:br>
              <a:rPr lang="fi-FI" sz="2100" dirty="0">
                <a:solidFill>
                  <a:srgbClr val="FF0000"/>
                </a:solidFill>
              </a:rPr>
            </a:br>
            <a:endParaRPr lang="fi-FI" sz="2100" dirty="0"/>
          </a:p>
          <a:p>
            <a:r>
              <a:rPr lang="fi-FI" sz="2100" dirty="0"/>
              <a:t> Joukkueenjohtaja, tai muu sovittu hlö välittää tulokset liittoon. </a:t>
            </a:r>
            <a:br>
              <a:rPr lang="fi-FI" sz="2100" dirty="0"/>
            </a:br>
            <a:endParaRPr lang="fi-FI" sz="2100" dirty="0"/>
          </a:p>
          <a:p>
            <a:r>
              <a:rPr lang="fi-FI" sz="2100" dirty="0"/>
              <a:t>Joukkueenjohtaja vastaa tiedotuksesta. Kisaraportista saa tiedotteen. Liiton toimistosta tiedotetaan jos on tiedotettavaa.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F3B7A4E-A062-42BE-A89D-6C860FCF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</p:spTree>
    <p:extLst>
      <p:ext uri="{BB962C8B-B14F-4D97-AF65-F5344CB8AC3E}">
        <p14:creationId xmlns:p14="http://schemas.microsoft.com/office/powerpoint/2010/main" val="134320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4896D-F2D2-4846-BC04-8720A2306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12" y="0"/>
            <a:ext cx="7430978" cy="1325563"/>
          </a:xfrm>
        </p:spPr>
        <p:txBody>
          <a:bodyPr/>
          <a:lstStyle/>
          <a:p>
            <a:r>
              <a:rPr lang="fi-FI" dirty="0"/>
              <a:t>Edustusasut 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419F24-5FA0-4B6F-B9C4-4A4448DFE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38" y="1088397"/>
            <a:ext cx="8509949" cy="5050057"/>
          </a:xfrm>
        </p:spPr>
        <p:txBody>
          <a:bodyPr>
            <a:normAutofit fontScale="85000" lnSpcReduction="20000"/>
          </a:bodyPr>
          <a:lstStyle/>
          <a:p>
            <a:r>
              <a:rPr lang="fi-FI" sz="2200" dirty="0"/>
              <a:t>Edustusasut edustusurheilijoille, toimikunnan jäsenille ja delegaateille</a:t>
            </a:r>
            <a:br>
              <a:rPr lang="fi-FI" sz="1900" dirty="0"/>
            </a:br>
            <a:br>
              <a:rPr lang="fi-FI" sz="1900" dirty="0"/>
            </a:br>
            <a:r>
              <a:rPr lang="fi-FI" sz="1800" dirty="0"/>
              <a:t>- toimikunnan budjetista, ei tarvitse tehdä päätöstä erikseen, pyyntö riittää</a:t>
            </a:r>
            <a:br>
              <a:rPr lang="fi-FI" sz="1800" dirty="0"/>
            </a:br>
            <a:r>
              <a:rPr lang="fi-FI" sz="1800" dirty="0"/>
              <a:t>- vaatetilauslomake netissä </a:t>
            </a:r>
            <a:br>
              <a:rPr lang="fi-FI" sz="1800" dirty="0"/>
            </a:br>
            <a:r>
              <a:rPr lang="fi-FI" sz="1800" dirty="0"/>
              <a:t>- ei vuosittain uusittavia  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- poikkeuksista pöytäkirjapäätös. Lajipäällikön kanssa keskustelua</a:t>
            </a:r>
            <a:br>
              <a:rPr lang="fi-FI" sz="1800" dirty="0"/>
            </a:br>
            <a:endParaRPr lang="fi-FI" sz="1800" dirty="0"/>
          </a:p>
          <a:p>
            <a:r>
              <a:rPr lang="fi-FI" sz="2200" dirty="0"/>
              <a:t>Muut tilaavat suoraan painotalosta</a:t>
            </a:r>
            <a:br>
              <a:rPr lang="fi-FI" sz="2200" dirty="0"/>
            </a:br>
            <a:br>
              <a:rPr lang="fi-FI" sz="1800" dirty="0">
                <a:solidFill>
                  <a:srgbClr val="FF0000"/>
                </a:solidFill>
              </a:rPr>
            </a:br>
            <a:r>
              <a:rPr lang="fi-FI" sz="1800" dirty="0"/>
              <a:t>- avustajat, valmentajat: 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	- T-Paita 17 € </a:t>
            </a:r>
            <a:br>
              <a:rPr lang="fi-FI" sz="1800" dirty="0"/>
            </a:br>
            <a:r>
              <a:rPr lang="fi-FI" sz="1800" dirty="0"/>
              <a:t>	- </a:t>
            </a:r>
            <a:r>
              <a:rPr lang="fi-FI" sz="1800" dirty="0" err="1"/>
              <a:t>Softshell</a:t>
            </a:r>
            <a:r>
              <a:rPr lang="fi-FI" sz="1800" dirty="0"/>
              <a:t>-takki 80 €  (nykyään aina sinisenä) </a:t>
            </a:r>
            <a:br>
              <a:rPr lang="fi-FI" sz="1800" dirty="0"/>
            </a:br>
            <a:r>
              <a:rPr lang="fi-FI" sz="1800" dirty="0"/>
              <a:t>	- Pikeepaita 26 € </a:t>
            </a:r>
            <a:br>
              <a:rPr lang="fi-FI" sz="1800" dirty="0"/>
            </a:br>
            <a:r>
              <a:rPr lang="fi-FI" sz="1800" dirty="0"/>
              <a:t>	- Kauluspaita 41,20 € </a:t>
            </a:r>
            <a:br>
              <a:rPr lang="fi-FI" sz="1800" dirty="0"/>
            </a:br>
            <a:r>
              <a:rPr lang="fi-FI" sz="1800" dirty="0"/>
              <a:t>	- Kravatti 15 € (niin kauan kuin riittää) </a:t>
            </a:r>
            <a:br>
              <a:rPr lang="fi-FI" sz="1800" dirty="0"/>
            </a:br>
            <a:r>
              <a:rPr lang="fi-FI" sz="1800" dirty="0"/>
              <a:t>	- Postimaksu 13 €/tilaus)</a:t>
            </a:r>
          </a:p>
          <a:p>
            <a:r>
              <a:rPr lang="fi-FI" sz="2200" dirty="0"/>
              <a:t>Painatukset (T-paita, takki, pikee) </a:t>
            </a:r>
            <a:br>
              <a:rPr lang="fi-FI" sz="1800" dirty="0">
                <a:solidFill>
                  <a:srgbClr val="FF0000"/>
                </a:solidFill>
              </a:rPr>
            </a:br>
            <a:br>
              <a:rPr lang="fi-FI" sz="1800" dirty="0">
                <a:solidFill>
                  <a:srgbClr val="FF0000"/>
                </a:solidFill>
              </a:rPr>
            </a:br>
            <a:r>
              <a:rPr lang="fi-FI" sz="1800" dirty="0"/>
              <a:t>- Kilpailijat:  		SIL-logo, (alle Finland) Suomen lippu, nimi, Finland selkään</a:t>
            </a:r>
            <a:br>
              <a:rPr lang="fi-FI" sz="1800" dirty="0"/>
            </a:br>
            <a:r>
              <a:rPr lang="fi-FI" sz="1800" dirty="0"/>
              <a:t>- Tukihenkilöt: 		SIL-logo, (alle Finland) Suomen lippu, Finland selkään</a:t>
            </a:r>
            <a:br>
              <a:rPr lang="fi-FI" sz="1800" dirty="0"/>
            </a:br>
            <a:r>
              <a:rPr lang="fi-FI" sz="1800" dirty="0"/>
              <a:t>- Kansainvälinen edustus: 	SIL-logo, (alle Finland) </a:t>
            </a:r>
            <a:br>
              <a:rPr lang="fi-FI" sz="1800" dirty="0"/>
            </a:br>
            <a:r>
              <a:rPr lang="fi-FI" sz="1800" dirty="0"/>
              <a:t>- Kansallinen edustus:  	SIL-logo, (alle Suomen Ilmailuliitto) 	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F3B7A4E-A062-42BE-A89D-6C860FCF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</p:spTree>
    <p:extLst>
      <p:ext uri="{BB962C8B-B14F-4D97-AF65-F5344CB8AC3E}">
        <p14:creationId xmlns:p14="http://schemas.microsoft.com/office/powerpoint/2010/main" val="856251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4896D-F2D2-4846-BC04-8720A2306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12" y="0"/>
            <a:ext cx="7430978" cy="1325563"/>
          </a:xfrm>
        </p:spPr>
        <p:txBody>
          <a:bodyPr/>
          <a:lstStyle/>
          <a:p>
            <a:r>
              <a:rPr lang="fi-FI" dirty="0"/>
              <a:t>Kilpailutoiminta</a:t>
            </a:r>
            <a:br>
              <a:rPr lang="fi-FI" dirty="0"/>
            </a:br>
            <a:r>
              <a:rPr lang="fi-FI" sz="2400" dirty="0"/>
              <a:t>Ohjeistusta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419F24-5FA0-4B6F-B9C4-4A4448DFE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38" y="1406890"/>
            <a:ext cx="8509949" cy="5050057"/>
          </a:xfrm>
        </p:spPr>
        <p:txBody>
          <a:bodyPr>
            <a:normAutofit fontScale="70000" lnSpcReduction="20000"/>
          </a:bodyPr>
          <a:lstStyle/>
          <a:p>
            <a:r>
              <a:rPr lang="fi-FI" sz="2800" dirty="0"/>
              <a:t> Kilpaurheilijalle tietoa:</a:t>
            </a:r>
            <a:br>
              <a:rPr lang="fi-FI" sz="1800" dirty="0"/>
            </a:br>
            <a:br>
              <a:rPr lang="fi-FI" sz="2100" dirty="0"/>
            </a:br>
            <a:r>
              <a:rPr lang="fi-FI" sz="2100" dirty="0"/>
              <a:t>- Antidoping</a:t>
            </a:r>
            <a:br>
              <a:rPr lang="fi-FI" sz="2100" dirty="0"/>
            </a:br>
            <a:br>
              <a:rPr lang="fi-FI" sz="2100" dirty="0"/>
            </a:br>
            <a:r>
              <a:rPr lang="fi-FI" sz="2100" dirty="0"/>
              <a:t>- FAI-lisenssi, tarkistaminen, hakeminen</a:t>
            </a:r>
            <a:br>
              <a:rPr lang="fi-FI" sz="2100" dirty="0"/>
            </a:br>
            <a:br>
              <a:rPr lang="fi-FI" sz="2100" dirty="0"/>
            </a:br>
            <a:r>
              <a:rPr lang="fi-FI" sz="2100" dirty="0"/>
              <a:t>- Matkustussääntö ja ohje matkalaskujen tekemiseen</a:t>
            </a:r>
            <a:br>
              <a:rPr lang="fi-FI" sz="2100" dirty="0"/>
            </a:br>
            <a:br>
              <a:rPr lang="fi-FI" sz="2100" dirty="0"/>
            </a:br>
            <a:r>
              <a:rPr lang="fi-FI" sz="2100" dirty="0"/>
              <a:t>- Ohjeita maajoukkueille ja maajoukkueurheilijoille</a:t>
            </a:r>
            <a:br>
              <a:rPr lang="fi-FI" sz="2100" dirty="0"/>
            </a:br>
            <a:br>
              <a:rPr lang="fi-FI" sz="2100" dirty="0"/>
            </a:br>
            <a:r>
              <a:rPr lang="fi-FI" sz="2100" dirty="0">
                <a:hlinkClick r:id="rId3"/>
              </a:rPr>
              <a:t>https://www.ilmailuliitto.fi/ilmailuliitto/jasenasiat/kilpaurheilijalle/</a:t>
            </a:r>
            <a:br>
              <a:rPr lang="fi-FI" sz="2100" dirty="0"/>
            </a:br>
            <a:br>
              <a:rPr lang="fi-FI" sz="2100" dirty="0"/>
            </a:br>
            <a:br>
              <a:rPr lang="fi-FI" sz="2100" dirty="0"/>
            </a:br>
            <a:br>
              <a:rPr lang="fi-FI" sz="1800" dirty="0"/>
            </a:br>
            <a:endParaRPr lang="fi-FI" sz="1800" dirty="0"/>
          </a:p>
          <a:p>
            <a:r>
              <a:rPr lang="fi-FI" sz="2800" dirty="0"/>
              <a:t> Kilpailujen järjestäjälle:</a:t>
            </a:r>
            <a:br>
              <a:rPr lang="fi-FI" sz="1800" dirty="0"/>
            </a:br>
            <a:br>
              <a:rPr lang="fi-FI" sz="1800" dirty="0"/>
            </a:br>
            <a:r>
              <a:rPr lang="fi-FI" sz="2100" dirty="0"/>
              <a:t>- Yleiset SM-kilpailujen säännöt</a:t>
            </a:r>
            <a:br>
              <a:rPr lang="fi-FI" sz="2100" dirty="0"/>
            </a:br>
            <a:br>
              <a:rPr lang="fi-FI" sz="2100" dirty="0"/>
            </a:br>
            <a:r>
              <a:rPr lang="fi-FI" sz="2100" dirty="0"/>
              <a:t>- SM kilpailuhakemus</a:t>
            </a:r>
            <a:br>
              <a:rPr lang="fi-FI" sz="2100" dirty="0"/>
            </a:br>
            <a:br>
              <a:rPr lang="fi-FI" sz="2100" dirty="0"/>
            </a:br>
            <a:r>
              <a:rPr lang="fi-FI" sz="2100" dirty="0"/>
              <a:t>- Kisa- ja tulostiedottaminen </a:t>
            </a:r>
            <a:br>
              <a:rPr lang="fi-FI" sz="2100" dirty="0"/>
            </a:br>
            <a:br>
              <a:rPr lang="fi-FI" sz="2100" dirty="0"/>
            </a:br>
            <a:r>
              <a:rPr lang="fi-FI" sz="2100" dirty="0">
                <a:hlinkClick r:id="rId4"/>
              </a:rPr>
              <a:t>https://www.ilmailuliitto.fi/ilmailuliitto/materiaalipankki/saannot-ja-lomakkeet/</a:t>
            </a:r>
            <a:endParaRPr lang="fi-FI" sz="2100" dirty="0"/>
          </a:p>
          <a:p>
            <a:pPr marL="0" indent="0">
              <a:buNone/>
            </a:pPr>
            <a:br>
              <a:rPr lang="fi-FI" sz="1900" dirty="0"/>
            </a:br>
            <a:endParaRPr lang="fi-FI" sz="1900" dirty="0"/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F3B7A4E-A062-42BE-A89D-6C860FCF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</p:spTree>
    <p:extLst>
      <p:ext uri="{BB962C8B-B14F-4D97-AF65-F5344CB8AC3E}">
        <p14:creationId xmlns:p14="http://schemas.microsoft.com/office/powerpoint/2010/main" val="13736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69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4896D-F2D2-4846-BC04-8720A2306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4" y="267775"/>
            <a:ext cx="6938236" cy="877853"/>
          </a:xfrm>
        </p:spPr>
        <p:txBody>
          <a:bodyPr>
            <a:normAutofit/>
          </a:bodyPr>
          <a:lstStyle/>
          <a:p>
            <a:r>
              <a:rPr lang="fi-FI" dirty="0"/>
              <a:t>SM-kisat hiilidioksidipäästöt</a:t>
            </a:r>
            <a:br>
              <a:rPr lang="fi-FI" dirty="0"/>
            </a:br>
            <a:r>
              <a:rPr lang="fi-FI" sz="1800" u="none" strike="noStrike" dirty="0">
                <a:effectLst/>
              </a:rPr>
              <a:t>Imago ja kestävä kehitys</a:t>
            </a:r>
            <a:endParaRPr lang="fi-FI" sz="1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419F24-5FA0-4B6F-B9C4-4A4448DFE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4" y="1351600"/>
            <a:ext cx="8359027" cy="5164814"/>
          </a:xfrm>
        </p:spPr>
        <p:txBody>
          <a:bodyPr>
            <a:normAutofit lnSpcReduction="10000"/>
          </a:bodyPr>
          <a:lstStyle/>
          <a:p>
            <a:r>
              <a:rPr lang="fi-FI" u="none" strike="noStrike" dirty="0">
                <a:effectLst/>
              </a:rPr>
              <a:t> Ilmastonmuutos ja hiilidioksidipäästöt jatkuvana puheenaiheena</a:t>
            </a:r>
            <a:r>
              <a:rPr lang="fi-FI" dirty="0"/>
              <a:t>. </a:t>
            </a:r>
            <a:br>
              <a:rPr lang="fi-FI" dirty="0"/>
            </a:br>
            <a:r>
              <a:rPr lang="fi-FI" sz="1700" dirty="0"/>
              <a:t>- mediat</a:t>
            </a:r>
            <a:br>
              <a:rPr lang="fi-FI" sz="1700" dirty="0"/>
            </a:br>
            <a:r>
              <a:rPr lang="fi-FI" sz="1700" dirty="0"/>
              <a:t>- koulut, ilmastokasvatus</a:t>
            </a:r>
            <a:br>
              <a:rPr lang="fi-FI" dirty="0"/>
            </a:br>
            <a:endParaRPr lang="fi-FI" sz="2400" u="none" strike="noStrike" dirty="0">
              <a:effectLst/>
            </a:endParaRPr>
          </a:p>
          <a:p>
            <a:r>
              <a:rPr lang="fi-FI" dirty="0"/>
              <a:t> </a:t>
            </a:r>
            <a:r>
              <a:rPr lang="fi-FI" sz="2400" u="none" strike="noStrike" dirty="0">
                <a:effectLst/>
              </a:rPr>
              <a:t>Ilmailuharrastus tuottaa hiilidioksidia. </a:t>
            </a:r>
            <a:br>
              <a:rPr lang="fi-FI" sz="2400" u="none" strike="noStrike" dirty="0">
                <a:effectLst/>
              </a:rPr>
            </a:br>
            <a:r>
              <a:rPr lang="fi-FI" sz="1700" u="none" strike="noStrike" dirty="0">
                <a:effectLst/>
              </a:rPr>
              <a:t>- SM kilpailut tuottavat hiilidioksidia</a:t>
            </a:r>
            <a:br>
              <a:rPr lang="fi-FI" sz="1700" u="none" strike="noStrike" dirty="0">
                <a:effectLst/>
              </a:rPr>
            </a:br>
            <a:r>
              <a:rPr lang="fi-FI" sz="1700" u="none" strike="noStrike" dirty="0">
                <a:effectLst/>
              </a:rPr>
              <a:t>- lähes kaikki toiminta tuottaa  hiilidioksidia</a:t>
            </a:r>
            <a:br>
              <a:rPr lang="fi-FI" sz="2400" u="none" strike="noStrike" baseline="0" dirty="0">
                <a:effectLst/>
              </a:rPr>
            </a:br>
            <a:endParaRPr lang="fi-FI" sz="2400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2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On nykypäivää ottaa ympäristöasiat huomioon</a:t>
            </a:r>
            <a:br>
              <a:rPr lang="fi-FI" sz="2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700" dirty="0"/>
              <a:t>- erityisesti hiilidioksidipäästöt</a:t>
            </a:r>
            <a:br>
              <a:rPr lang="fi-FI" sz="1700" dirty="0"/>
            </a:br>
            <a:r>
              <a:rPr lang="fi-FI" sz="1700" dirty="0"/>
              <a:t>- myös harrastuksissa. </a:t>
            </a:r>
            <a:br>
              <a:rPr lang="fi-FI" sz="1700" dirty="0"/>
            </a:br>
            <a:endParaRPr lang="fi-FI" sz="1700" dirty="0"/>
          </a:p>
          <a:p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Vähentämistoimenpiteiden jälkeen kompensointi. </a:t>
            </a:r>
            <a:b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fi-FI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t"/>
            <a:r>
              <a:rPr lang="fi-FI" dirty="0"/>
              <a:t> Ilmailuliiton sivuilla on ohjeet kuinka toimia:  </a:t>
            </a:r>
            <a:r>
              <a:rPr lang="fi-FI" dirty="0">
                <a:hlinkClick r:id="rId3"/>
              </a:rPr>
              <a:t>https://www.ilmailuliitto.fi/ilmailuliitto/ymparistoasiat/</a:t>
            </a:r>
            <a:r>
              <a:rPr lang="fi-FI" dirty="0"/>
              <a:t> </a:t>
            </a:r>
            <a:endParaRPr lang="fi-FI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E55316C-7880-4CA4-B428-C9C3ABC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</p:spTree>
    <p:extLst>
      <p:ext uri="{BB962C8B-B14F-4D97-AF65-F5344CB8AC3E}">
        <p14:creationId xmlns:p14="http://schemas.microsoft.com/office/powerpoint/2010/main" val="369878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4896D-F2D2-4846-BC04-8720A2306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4" y="267775"/>
            <a:ext cx="6938236" cy="877853"/>
          </a:xfrm>
        </p:spPr>
        <p:txBody>
          <a:bodyPr>
            <a:normAutofit/>
          </a:bodyPr>
          <a:lstStyle/>
          <a:p>
            <a:r>
              <a:rPr lang="fi-FI" dirty="0"/>
              <a:t>SM-kisat hiilidioksidipäästöt</a:t>
            </a:r>
            <a:br>
              <a:rPr lang="fi-FI" dirty="0"/>
            </a:br>
            <a:r>
              <a:rPr lang="fi-FI" sz="1800" u="none" strike="noStrike" dirty="0">
                <a:effectLst/>
              </a:rPr>
              <a:t>Imago ja kestävä kehitys</a:t>
            </a:r>
            <a:endParaRPr lang="fi-FI" sz="1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419F24-5FA0-4B6F-B9C4-4A4448DFE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4" y="1351600"/>
            <a:ext cx="8359027" cy="516481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sz="3000" u="none" strike="noStrike" dirty="0">
                <a:effectLst/>
              </a:rPr>
              <a:t>Toivomus toimikunnille</a:t>
            </a:r>
            <a:br>
              <a:rPr lang="fi-FI" sz="3000" u="none" strike="noStrike" dirty="0">
                <a:effectLst/>
              </a:rPr>
            </a:br>
            <a:br>
              <a:rPr lang="fi-FI" sz="3000" u="none" strike="noStrike" dirty="0">
                <a:effectLst/>
              </a:rPr>
            </a:br>
            <a:r>
              <a:rPr lang="fi-FI" sz="3000" u="none" strike="noStrike" dirty="0">
                <a:effectLst/>
              </a:rPr>
              <a:t>Välittäkää viestiä, kannustakaa osaltanne </a:t>
            </a:r>
            <a:br>
              <a:rPr lang="fi-FI" sz="3000" u="none" strike="noStrike" dirty="0">
                <a:effectLst/>
              </a:rPr>
            </a:br>
            <a:br>
              <a:rPr lang="fi-FI" dirty="0"/>
            </a:br>
            <a:endParaRPr lang="fi-FI" sz="2400" u="none" strike="noStrike" dirty="0">
              <a:effectLst/>
            </a:endParaRPr>
          </a:p>
          <a:p>
            <a:r>
              <a:rPr lang="fi-FI" dirty="0"/>
              <a:t> 4H-liitto, Taimiteko. Ostavat taimet ja palkkaavat nuoria istuttamaan.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 Ilmailijalle 1 000l lentobensaa tuottaa 2 2017kg hiilidioksidia.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 Esimerkkinä 960l kompensointi, istutetaan 9 puuta ja maksaa 22,5euroa.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 Yksi puu maksaa 2,5 euroa. </a:t>
            </a:r>
          </a:p>
          <a:p>
            <a:pPr marL="0" indent="0" algn="l" fontAlgn="t">
              <a:buNone/>
            </a:pPr>
            <a:endParaRPr lang="fi-FI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t"/>
            <a:r>
              <a:rPr lang="fi-FI" dirty="0"/>
              <a:t> Ilmailuliiton sivuilla on ohjeet kuinka toimia:  </a:t>
            </a:r>
            <a:r>
              <a:rPr lang="fi-FI" dirty="0">
                <a:hlinkClick r:id="rId3"/>
              </a:rPr>
              <a:t>https://www.ilmailuliitto.fi/ilmailuliitto/ymparistoasiat/</a:t>
            </a:r>
            <a:r>
              <a:rPr lang="fi-FI" dirty="0"/>
              <a:t> </a:t>
            </a:r>
            <a:endParaRPr lang="fi-FI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E55316C-7880-4CA4-B428-C9C3ABC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</p:spTree>
    <p:extLst>
      <p:ext uri="{BB962C8B-B14F-4D97-AF65-F5344CB8AC3E}">
        <p14:creationId xmlns:p14="http://schemas.microsoft.com/office/powerpoint/2010/main" val="394138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4896D-F2D2-4846-BC04-8720A230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SM-kilpailutoiminta 2021 ja 2022 </a:t>
            </a:r>
            <a:br>
              <a:rPr lang="fi-FI" dirty="0"/>
            </a:br>
            <a:r>
              <a:rPr lang="fi-FI" sz="2400" dirty="0"/>
              <a:t>Statistiikkaa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419F24-5FA0-4B6F-B9C4-4A4448DFE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26" y="1807943"/>
            <a:ext cx="8509949" cy="4499552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 2021 SM kilpailut</a:t>
            </a:r>
            <a:br>
              <a:rPr lang="fi-FI" sz="2600" dirty="0"/>
            </a:br>
            <a:br>
              <a:rPr lang="fi-FI" dirty="0"/>
            </a:br>
            <a:r>
              <a:rPr lang="fi-FI" sz="2100" dirty="0"/>
              <a:t>- 33 eri SM-kilpailua. Pidetty 31 kilpailua. Yksi peruttiin, yksi vielä tulossa. </a:t>
            </a:r>
            <a:br>
              <a:rPr lang="fi-FI" sz="2100" dirty="0"/>
            </a:br>
            <a:r>
              <a:rPr lang="fi-FI" sz="2100" dirty="0"/>
              <a:t>- 21 kilpailujärjestäjää</a:t>
            </a:r>
          </a:p>
          <a:p>
            <a:pPr marL="0" indent="0">
              <a:buNone/>
            </a:pPr>
            <a:endParaRPr lang="fi-FI" sz="2100" dirty="0"/>
          </a:p>
          <a:p>
            <a:r>
              <a:rPr lang="fi-FI" dirty="0"/>
              <a:t> Kilpailujen hakijoina liitto, tai liiton jäsenyhdistys, säätiö, muu yhteisö</a:t>
            </a:r>
            <a:br>
              <a:rPr lang="fi-FI" sz="2100" dirty="0"/>
            </a:br>
            <a:br>
              <a:rPr lang="fi-FI" sz="2100" dirty="0"/>
            </a:br>
            <a:r>
              <a:rPr lang="fi-FI" sz="2100" dirty="0"/>
              <a:t>- lennokkilajin lajiryhmiä</a:t>
            </a:r>
            <a:br>
              <a:rPr lang="fi-FI" sz="2100" dirty="0"/>
            </a:br>
            <a:r>
              <a:rPr lang="fi-FI" sz="2100" dirty="0"/>
              <a:t>- osakeyhtiö</a:t>
            </a:r>
          </a:p>
          <a:p>
            <a:endParaRPr lang="fi-FI" dirty="0"/>
          </a:p>
          <a:p>
            <a:r>
              <a:rPr lang="fi-FI" dirty="0"/>
              <a:t> </a:t>
            </a:r>
            <a:r>
              <a:rPr lang="fi-FI" sz="2400" dirty="0"/>
              <a:t>2022 SM kilpailut</a:t>
            </a:r>
            <a:br>
              <a:rPr lang="fi-FI" sz="2400" dirty="0"/>
            </a:br>
            <a:br>
              <a:rPr lang="fi-FI" sz="2400" dirty="0"/>
            </a:br>
            <a:r>
              <a:rPr lang="fi-FI" sz="2100" dirty="0"/>
              <a:t>- 24 SM -kilpailua haettu 30.9 mennessä, xx sen jälkeen. </a:t>
            </a:r>
            <a:br>
              <a:rPr lang="fi-FI" sz="2100" dirty="0"/>
            </a:br>
            <a:r>
              <a:rPr lang="fi-FI" sz="2100" dirty="0"/>
              <a:t>- 18 eri kilpailujärjestäjää </a:t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F3B7A4E-A062-42BE-A89D-6C860FCF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</p:spTree>
    <p:extLst>
      <p:ext uri="{BB962C8B-B14F-4D97-AF65-F5344CB8AC3E}">
        <p14:creationId xmlns:p14="http://schemas.microsoft.com/office/powerpoint/2010/main" val="84075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4896D-F2D2-4846-BC04-8720A2306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12" y="0"/>
            <a:ext cx="7281688" cy="1325563"/>
          </a:xfrm>
        </p:spPr>
        <p:txBody>
          <a:bodyPr/>
          <a:lstStyle/>
          <a:p>
            <a:r>
              <a:rPr lang="fi-FI" dirty="0"/>
              <a:t>SM-kilpailutoiminta 2021 ja 2022 </a:t>
            </a:r>
            <a:br>
              <a:rPr lang="fi-FI" dirty="0"/>
            </a:br>
            <a:r>
              <a:rPr lang="fi-FI" sz="2400" dirty="0"/>
              <a:t>Prosessi, roolit: toimikunta, hakija, toimisto (lajipäällikkö)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419F24-5FA0-4B6F-B9C4-4A4448DFE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74" y="1481371"/>
            <a:ext cx="8509949" cy="5050057"/>
          </a:xfrm>
        </p:spPr>
        <p:txBody>
          <a:bodyPr>
            <a:normAutofit/>
          </a:bodyPr>
          <a:lstStyle/>
          <a:p>
            <a:r>
              <a:rPr lang="fi-FI" sz="2100" dirty="0"/>
              <a:t> </a:t>
            </a:r>
            <a:r>
              <a:rPr lang="fi-FI" sz="2000" dirty="0"/>
              <a:t>Liitto aukaisee haun ja tiedottaa. Kerhokirje, jäsenkirje, ILMAILU-lehti</a:t>
            </a:r>
            <a:br>
              <a:rPr lang="fi-FI" sz="2000" dirty="0"/>
            </a:br>
            <a:r>
              <a:rPr lang="fi-FI" sz="1800" dirty="0"/>
              <a:t>- heinä- elokuu (hakemukset 30.9 mennessä)</a:t>
            </a:r>
            <a:br>
              <a:rPr lang="fi-FI" sz="1800" dirty="0"/>
            </a:br>
            <a:r>
              <a:rPr lang="fi-FI" sz="1800" dirty="0"/>
              <a:t>- toimistolta menee myös edellisen vuoden järjestäjille viesti 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 Kilpailujärjestäjät hakevat, toimistosta välitetään hakemus toimikunnalle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 Toimikunta tekee päätöksen, ilmoittaa tästä toimistoon tai/ja järjestäjälle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 Toimistosta varmistetaan että saavat viestin 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 Toimistosta pyydetään järjestäjiä allekirjoittamaan kilpailujärjestäjäsopimukset</a:t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F3B7A4E-A062-42BE-A89D-6C860FCF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</p:spTree>
    <p:extLst>
      <p:ext uri="{BB962C8B-B14F-4D97-AF65-F5344CB8AC3E}">
        <p14:creationId xmlns:p14="http://schemas.microsoft.com/office/powerpoint/2010/main" val="316730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4896D-F2D2-4846-BC04-8720A2306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12" y="0"/>
            <a:ext cx="7281688" cy="1325563"/>
          </a:xfrm>
        </p:spPr>
        <p:txBody>
          <a:bodyPr/>
          <a:lstStyle/>
          <a:p>
            <a:r>
              <a:rPr lang="fi-FI" dirty="0"/>
              <a:t>SM-kilpailutoiminta 2021 ja 2022 </a:t>
            </a:r>
            <a:br>
              <a:rPr lang="fi-FI" dirty="0"/>
            </a:br>
            <a:r>
              <a:rPr lang="fi-FI" sz="2400" dirty="0"/>
              <a:t>Prosessi, roolit: toimikunta, hakija, toimisto (lajipäällikkö)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419F24-5FA0-4B6F-B9C4-4A4448DFE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74" y="1481371"/>
            <a:ext cx="8509949" cy="50500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900" dirty="0"/>
          </a:p>
          <a:p>
            <a:r>
              <a:rPr lang="fi-FI" sz="1900" dirty="0"/>
              <a:t>  Kilpailujärjestäjät tekevät virallisen kilpailukutsun</a:t>
            </a:r>
            <a:br>
              <a:rPr lang="fi-FI" sz="1900" dirty="0"/>
            </a:br>
            <a:endParaRPr lang="fi-FI" sz="1900" dirty="0"/>
          </a:p>
          <a:p>
            <a:r>
              <a:rPr lang="fi-FI" sz="1900" dirty="0"/>
              <a:t> Toimisto julkaisee kutsun liiton tapahtumissa: </a:t>
            </a:r>
            <a:r>
              <a:rPr lang="fi-FI" sz="1900" dirty="0">
                <a:hlinkClick r:id="rId3"/>
              </a:rPr>
              <a:t>https://www.ilmailuliitto.fi/tapahtumat/</a:t>
            </a:r>
            <a:br>
              <a:rPr lang="fi-FI" sz="1900" dirty="0"/>
            </a:br>
            <a:endParaRPr lang="fi-FI" sz="1900" dirty="0"/>
          </a:p>
          <a:p>
            <a:r>
              <a:rPr lang="fi-FI" sz="1900" dirty="0"/>
              <a:t> Kilpailujärjestäjä tilaa palkinnot toimistosta ajoissa (1kk ennen) ja kertoo toimitustavan</a:t>
            </a:r>
            <a:br>
              <a:rPr lang="fi-FI" sz="1900" dirty="0"/>
            </a:br>
            <a:endParaRPr lang="fi-FI" sz="1900" dirty="0"/>
          </a:p>
          <a:p>
            <a:r>
              <a:rPr lang="fi-FI" sz="1900" dirty="0"/>
              <a:t> Toimistosta viedään mitalit kaiverrukseen ja toimitetaan sovitusti </a:t>
            </a:r>
            <a:br>
              <a:rPr lang="fi-FI" sz="1900" dirty="0"/>
            </a:br>
            <a:endParaRPr lang="fi-FI" sz="1900" dirty="0"/>
          </a:p>
          <a:p>
            <a:r>
              <a:rPr lang="fi-FI" sz="1900" dirty="0"/>
              <a:t> Kilpailujärjestäjä lähettää tulokset liittoon, liitto tiedottaa </a:t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F3B7A4E-A062-42BE-A89D-6C860FCF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</p:spTree>
    <p:extLst>
      <p:ext uri="{BB962C8B-B14F-4D97-AF65-F5344CB8AC3E}">
        <p14:creationId xmlns:p14="http://schemas.microsoft.com/office/powerpoint/2010/main" val="93358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4896D-F2D2-4846-BC04-8720A2306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12" y="0"/>
            <a:ext cx="7430978" cy="1325563"/>
          </a:xfrm>
        </p:spPr>
        <p:txBody>
          <a:bodyPr>
            <a:normAutofit/>
          </a:bodyPr>
          <a:lstStyle/>
          <a:p>
            <a:r>
              <a:rPr lang="fi-FI" dirty="0"/>
              <a:t>Kansainvälinen-kilpailutoiminta</a:t>
            </a:r>
            <a:br>
              <a:rPr lang="fi-FI" dirty="0"/>
            </a:br>
            <a:r>
              <a:rPr lang="fi-FI" sz="2400" dirty="0"/>
              <a:t>Statistiikkaa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419F24-5FA0-4B6F-B9C4-4A4448DFE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02" y="1350743"/>
            <a:ext cx="8509949" cy="5050057"/>
          </a:xfrm>
        </p:spPr>
        <p:txBody>
          <a:bodyPr>
            <a:normAutofit fontScale="85000" lnSpcReduction="20000"/>
          </a:bodyPr>
          <a:lstStyle/>
          <a:p>
            <a:r>
              <a:rPr lang="fi-FI" sz="2000" dirty="0"/>
              <a:t> </a:t>
            </a:r>
            <a:r>
              <a:rPr lang="fi-FI" sz="2400" dirty="0"/>
              <a:t>2021 KV kilpailut</a:t>
            </a:r>
            <a:br>
              <a:rPr lang="fi-FI" sz="2400" dirty="0"/>
            </a:br>
            <a:br>
              <a:rPr lang="fi-FI" sz="2000" dirty="0"/>
            </a:br>
            <a:r>
              <a:rPr lang="fi-FI" sz="2000" dirty="0"/>
              <a:t>- kauden alussa 20  eri MM- tai EM-kilpailua, joihin potentiaalisia kilpailijoita</a:t>
            </a:r>
            <a:br>
              <a:rPr lang="fi-FI" sz="2000" dirty="0"/>
            </a:br>
            <a:r>
              <a:rPr lang="fi-FI" sz="2000" dirty="0"/>
              <a:t>- lomakkeita kisajärjestäjille 7 kilpailusta</a:t>
            </a:r>
            <a:br>
              <a:rPr lang="fi-FI" sz="2000" dirty="0"/>
            </a:br>
            <a:r>
              <a:rPr lang="fi-FI" sz="2000" dirty="0"/>
              <a:t>- 3 kilpailua pidetty 1 vielä pitämättä. </a:t>
            </a:r>
            <a:br>
              <a:rPr lang="fi-FI" sz="1800" dirty="0">
                <a:solidFill>
                  <a:srgbClr val="FF0000"/>
                </a:solidFill>
              </a:rPr>
            </a:br>
            <a:endParaRPr lang="fi-FI" sz="2000" dirty="0">
              <a:solidFill>
                <a:srgbClr val="FF0000"/>
              </a:solidFill>
            </a:endParaRPr>
          </a:p>
          <a:p>
            <a:r>
              <a:rPr lang="fi-FI" dirty="0"/>
              <a:t> Peruuntui </a:t>
            </a:r>
            <a:br>
              <a:rPr lang="fi-FI" sz="2000" dirty="0">
                <a:solidFill>
                  <a:srgbClr val="FF0000"/>
                </a:solidFill>
              </a:rPr>
            </a:br>
            <a:br>
              <a:rPr lang="fi-FI" sz="2000" dirty="0">
                <a:solidFill>
                  <a:srgbClr val="FF0000"/>
                </a:solidFill>
              </a:rPr>
            </a:br>
            <a:r>
              <a:rPr lang="fi-FI" sz="2000" dirty="0"/>
              <a:t>- kaikki lennokkikilpailut, 		MM ja EM kilpailuja (14kpl)</a:t>
            </a:r>
            <a:br>
              <a:rPr lang="fi-FI" sz="2000" dirty="0"/>
            </a:br>
            <a:r>
              <a:rPr lang="fi-FI" sz="2000" dirty="0"/>
              <a:t>- purjelennon 18m-, 20m-, ja open 	MM Saksa</a:t>
            </a:r>
            <a:br>
              <a:rPr lang="fi-FI" sz="2000" dirty="0"/>
            </a:br>
            <a:r>
              <a:rPr lang="fi-FI" sz="2000" dirty="0"/>
              <a:t>- tunnelilentäminen, 		MM Slovakia</a:t>
            </a:r>
            <a:br>
              <a:rPr lang="fi-FI" sz="2000" dirty="0"/>
            </a:br>
            <a:r>
              <a:rPr lang="fi-FI" sz="2000" dirty="0"/>
              <a:t>- riippuliito, 			MM Pohjois-Makedonia</a:t>
            </a:r>
            <a:br>
              <a:rPr lang="fi-FI" sz="2000" dirty="0"/>
            </a:br>
            <a:r>
              <a:rPr lang="fi-FI" sz="2000" dirty="0"/>
              <a:t>- varjoliito, 			MM Ranska  </a:t>
            </a:r>
          </a:p>
          <a:p>
            <a:endParaRPr lang="fi-FI" sz="2000" dirty="0">
              <a:solidFill>
                <a:srgbClr val="FF0000"/>
              </a:solidFill>
            </a:endParaRPr>
          </a:p>
          <a:p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dirty="0"/>
              <a:t>2021 kilpailtiin</a:t>
            </a:r>
            <a:br>
              <a:rPr lang="fi-FI" dirty="0"/>
            </a:br>
            <a:br>
              <a:rPr lang="fi-FI" sz="2000" dirty="0">
                <a:solidFill>
                  <a:srgbClr val="FF0000"/>
                </a:solidFill>
              </a:rPr>
            </a:br>
            <a:r>
              <a:rPr lang="fi-FI" sz="2000" dirty="0"/>
              <a:t>- purjelento 15m-, Club-, ja </a:t>
            </a:r>
            <a:r>
              <a:rPr lang="fi-FI" sz="2000" dirty="0" err="1"/>
              <a:t>standard</a:t>
            </a:r>
            <a:r>
              <a:rPr lang="fi-FI" sz="2000" dirty="0"/>
              <a:t>, 	MM Saksa. </a:t>
            </a:r>
            <a:br>
              <a:rPr lang="fi-FI" sz="2000" dirty="0"/>
            </a:br>
            <a:r>
              <a:rPr lang="fi-FI" sz="2000" dirty="0"/>
              <a:t>- purjelento </a:t>
            </a:r>
            <a:r>
              <a:rPr lang="fi-FI" sz="2000" dirty="0" err="1"/>
              <a:t>jun</a:t>
            </a:r>
            <a:r>
              <a:rPr lang="fi-FI" sz="2000" dirty="0"/>
              <a:t>. 			EM Liettua</a:t>
            </a:r>
            <a:br>
              <a:rPr lang="fi-FI" sz="2000" dirty="0"/>
            </a:br>
            <a:r>
              <a:rPr lang="fi-FI" sz="2000" dirty="0"/>
              <a:t>- laskuvarjo 			MM Venäjä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- tulossa varjoliito 		MM, 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Loma </a:t>
            </a:r>
            <a:r>
              <a:rPr lang="fi-FI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Bola</a:t>
            </a: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Argentiina 31.10.-13.11.2021 </a:t>
            </a:r>
            <a:br>
              <a:rPr lang="fi-FI" sz="2000" dirty="0"/>
            </a:br>
            <a:r>
              <a:rPr lang="fi-FI" sz="2000" dirty="0"/>
              <a:t>  * Hakivat ja saivat peruuntuneen tilalle</a:t>
            </a:r>
            <a:br>
              <a:rPr lang="fi-FI" sz="2000" dirty="0"/>
            </a:br>
            <a:br>
              <a:rPr lang="fi-FI" dirty="0"/>
            </a:b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F3B7A4E-A062-42BE-A89D-6C860FCF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</p:spTree>
    <p:extLst>
      <p:ext uri="{BB962C8B-B14F-4D97-AF65-F5344CB8AC3E}">
        <p14:creationId xmlns:p14="http://schemas.microsoft.com/office/powerpoint/2010/main" val="47915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4896D-F2D2-4846-BC04-8720A2306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83" y="0"/>
            <a:ext cx="6938236" cy="1325563"/>
          </a:xfrm>
        </p:spPr>
        <p:txBody>
          <a:bodyPr/>
          <a:lstStyle/>
          <a:p>
            <a:r>
              <a:rPr lang="fi-FI" dirty="0"/>
              <a:t>Kansainvälinen kilpailukalenteri lennokit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F3B7A4E-A062-42BE-A89D-6C860FCF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4FF3CD0-C60F-4FD9-8919-C180791DFFE1}"/>
              </a:ext>
            </a:extLst>
          </p:cNvPr>
          <p:cNvSpPr txBox="1"/>
          <p:nvPr/>
        </p:nvSpPr>
        <p:spPr>
          <a:xfrm>
            <a:off x="573120" y="1463099"/>
            <a:ext cx="5654425" cy="5084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">
              <a:lnSpc>
                <a:spcPct val="107000"/>
              </a:lnSpc>
              <a:spcAft>
                <a:spcPts val="800"/>
              </a:spcAft>
              <a:tabLst>
                <a:tab pos="1304925" algn="l"/>
              </a:tabLst>
            </a:pPr>
            <a:r>
              <a:rPr lang="fi-FI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MM F1ABC. </a:t>
            </a:r>
            <a:r>
              <a:rPr lang="fi-FI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Jun</a:t>
            </a:r>
            <a:r>
              <a:rPr lang="fi-FI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	</a:t>
            </a:r>
            <a:r>
              <a:rPr lang="fi-FI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13.8.-21.8. </a:t>
            </a:r>
            <a:r>
              <a:rPr lang="fi-FI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Moncontour</a:t>
            </a:r>
            <a:r>
              <a:rPr lang="fi-FI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-du-</a:t>
            </a:r>
            <a:r>
              <a:rPr lang="fi-FI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Poitou</a:t>
            </a:r>
            <a:r>
              <a:rPr lang="fi-FI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Ranska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">
              <a:lnSpc>
                <a:spcPct val="107000"/>
              </a:lnSpc>
              <a:spcAft>
                <a:spcPts val="800"/>
              </a:spcAft>
              <a:tabLst>
                <a:tab pos="1304925" algn="l"/>
                <a:tab pos="1931670" algn="l"/>
                <a:tab pos="2557145" algn="l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MM F1ABC	</a:t>
            </a:r>
            <a:r>
              <a:rPr lang="fi-FI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13.8.-21.8. </a:t>
            </a:r>
            <a:r>
              <a:rPr lang="fi-FI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Moncontour</a:t>
            </a:r>
            <a:r>
              <a:rPr lang="fi-FI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-du-</a:t>
            </a:r>
            <a:r>
              <a:rPr lang="fi-FI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Poitou</a:t>
            </a:r>
            <a:r>
              <a:rPr lang="fi-FI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Ranska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">
              <a:lnSpc>
                <a:spcPct val="107000"/>
              </a:lnSpc>
              <a:spcAft>
                <a:spcPts val="800"/>
              </a:spcAft>
              <a:tabLst>
                <a:tab pos="1212215" algn="l"/>
                <a:tab pos="1304925" algn="l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MM F1D		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6.-9.12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Slanic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Prahova, Romania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">
              <a:lnSpc>
                <a:spcPct val="107000"/>
              </a:lnSpc>
              <a:spcAft>
                <a:spcPts val="800"/>
              </a:spcAft>
              <a:tabLst>
                <a:tab pos="1212215" algn="l"/>
                <a:tab pos="1304925" algn="l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MM F1E		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29.8.-1.9.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Turda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Romania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">
              <a:lnSpc>
                <a:spcPct val="107000"/>
              </a:lnSpc>
              <a:spcAft>
                <a:spcPts val="800"/>
              </a:spcAft>
              <a:tabLst>
                <a:tab pos="1212215" algn="l"/>
                <a:tab pos="1304925" algn="l"/>
                <a:tab pos="1931670" algn="l"/>
                <a:tab pos="2557145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fi-FI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>
              <a:lnSpc>
                <a:spcPct val="107000"/>
              </a:lnSpc>
              <a:spcAft>
                <a:spcPts val="800"/>
              </a:spcAft>
              <a:tabLst>
                <a:tab pos="1212215" algn="l"/>
                <a:tab pos="1304925" algn="l"/>
                <a:tab pos="1931670" algn="l"/>
                <a:tab pos="2557145" algn="l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MM F2		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9.-14.8.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Włoclawek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Puola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">
              <a:lnSpc>
                <a:spcPct val="107000"/>
              </a:lnSpc>
              <a:spcAft>
                <a:spcPts val="800"/>
              </a:spcAft>
              <a:tabLst>
                <a:tab pos="1212215" algn="l"/>
                <a:tab pos="1304925" algn="l"/>
                <a:tab pos="1931670" algn="l"/>
                <a:tab pos="2557145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">
              <a:lnSpc>
                <a:spcPct val="107000"/>
              </a:lnSpc>
              <a:spcAft>
                <a:spcPts val="800"/>
              </a:spcAft>
              <a:tabLst>
                <a:tab pos="1212215" algn="l"/>
                <a:tab pos="1304925" algn="l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MM F3A		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12.-19.7 Muncie, Indiana, USA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">
              <a:lnSpc>
                <a:spcPct val="107000"/>
              </a:lnSpc>
              <a:spcAft>
                <a:spcPts val="800"/>
              </a:spcAft>
              <a:tabLst>
                <a:tab pos="1212215" algn="l"/>
                <a:tab pos="1304925" algn="l"/>
              </a:tabLst>
            </a:pPr>
            <a:r>
              <a:rPr lang="fi-FI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PM F3A		</a:t>
            </a:r>
            <a:r>
              <a:rPr lang="fi-FI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28.7.-1.8. </a:t>
            </a:r>
            <a:r>
              <a:rPr lang="fi-FI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Aurskog-Holand</a:t>
            </a:r>
            <a:r>
              <a:rPr lang="fi-FI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Norja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">
              <a:lnSpc>
                <a:spcPct val="107000"/>
              </a:lnSpc>
              <a:spcAft>
                <a:spcPts val="800"/>
              </a:spcAft>
              <a:tabLst>
                <a:tab pos="1212215" algn="l"/>
                <a:tab pos="1304925" algn="l"/>
              </a:tabLst>
            </a:pPr>
            <a:r>
              <a:rPr lang="fi-FI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MM F3B		</a:t>
            </a:r>
            <a:r>
              <a:rPr lang="fi-FI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1.-7.8 </a:t>
            </a:r>
            <a:r>
              <a:rPr lang="fi-FI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Rodekro</a:t>
            </a:r>
            <a:r>
              <a:rPr lang="fi-FI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Tanska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">
              <a:lnSpc>
                <a:spcPct val="107000"/>
              </a:lnSpc>
              <a:spcAft>
                <a:spcPts val="800"/>
              </a:spcAft>
              <a:tabLst>
                <a:tab pos="1212215" algn="l"/>
                <a:tab pos="1304925" algn="l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MM F3C		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30.7.-6.8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Bucaresti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Romania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">
              <a:lnSpc>
                <a:spcPct val="107000"/>
              </a:lnSpc>
              <a:spcAft>
                <a:spcPts val="800"/>
              </a:spcAft>
              <a:tabLst>
                <a:tab pos="1212215" algn="l"/>
                <a:tab pos="1304925" algn="l"/>
              </a:tabLs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MM F3D		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29.6.-5.7 Muncie, Indiana, USA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">
              <a:lnSpc>
                <a:spcPct val="107000"/>
              </a:lnSpc>
              <a:spcAft>
                <a:spcPts val="800"/>
              </a:spcAft>
              <a:tabLst>
                <a:tab pos="1212215" algn="l"/>
                <a:tab pos="1304925" algn="l"/>
              </a:tabLst>
            </a:pPr>
            <a:r>
              <a:rPr lang="fi-FI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MM F3F 		</a:t>
            </a:r>
            <a:r>
              <a:rPr lang="fi-FI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3.-9.10 </a:t>
            </a:r>
            <a:r>
              <a:rPr lang="fi-FI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Limoux</a:t>
            </a:r>
            <a:r>
              <a:rPr lang="fi-FI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Ranska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">
              <a:lnSpc>
                <a:spcPct val="107000"/>
              </a:lnSpc>
              <a:spcAft>
                <a:spcPts val="800"/>
              </a:spcAft>
              <a:tabLst>
                <a:tab pos="1212215" algn="l"/>
                <a:tab pos="1304925" algn="l"/>
              </a:tabLst>
            </a:pPr>
            <a:r>
              <a:rPr lang="fi-FI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MM F3K		</a:t>
            </a:r>
            <a:r>
              <a:rPr lang="fi-FI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8.-14.8 Martin, Slovakia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">
              <a:lnSpc>
                <a:spcPct val="107000"/>
              </a:lnSpc>
              <a:spcAft>
                <a:spcPts val="800"/>
              </a:spcAft>
              <a:tabLst>
                <a:tab pos="1212215" algn="l"/>
                <a:tab pos="1304925" algn="l"/>
              </a:tabLst>
            </a:pPr>
            <a:r>
              <a:rPr lang="fi-FI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MM F3P		</a:t>
            </a:r>
            <a:r>
              <a:rPr lang="fi-FI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21.-27.11. </a:t>
            </a:r>
            <a:r>
              <a:rPr lang="fi-FI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Bucarest</a:t>
            </a:r>
            <a:r>
              <a:rPr lang="fi-FI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Romania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">
              <a:lnSpc>
                <a:spcPct val="107000"/>
              </a:lnSpc>
              <a:spcAft>
                <a:spcPts val="800"/>
              </a:spcAft>
              <a:tabLst>
                <a:tab pos="1212215" algn="l"/>
                <a:tab pos="1304925" algn="l"/>
                <a:tab pos="1931670" algn="l"/>
                <a:tab pos="2557145" algn="l"/>
              </a:tabLst>
            </a:pPr>
            <a:r>
              <a:rPr lang="fi-FI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fi-FI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">
              <a:lnSpc>
                <a:spcPct val="107000"/>
              </a:lnSpc>
              <a:spcAft>
                <a:spcPts val="800"/>
              </a:spcAft>
              <a:tabLst>
                <a:tab pos="1212215" algn="l"/>
                <a:tab pos="1304925" algn="l"/>
                <a:tab pos="2557145" algn="l"/>
              </a:tabLst>
            </a:pPr>
            <a:r>
              <a:rPr lang="fi-FI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F5J		</a:t>
            </a:r>
            <a:r>
              <a:rPr lang="fi-FI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22.-28.8. Unkari	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25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4896D-F2D2-4846-BC04-8720A2306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12" y="0"/>
            <a:ext cx="7430978" cy="1325563"/>
          </a:xfrm>
        </p:spPr>
        <p:txBody>
          <a:bodyPr/>
          <a:lstStyle/>
          <a:p>
            <a:r>
              <a:rPr lang="fi-FI" dirty="0"/>
              <a:t>Kansainvälinen-kilpailutoiminta</a:t>
            </a:r>
            <a:br>
              <a:rPr lang="fi-FI" dirty="0"/>
            </a:br>
            <a:r>
              <a:rPr lang="fi-FI" sz="1800" dirty="0"/>
              <a:t>Prosessi, roolit: kilpailija, joukkueenjohtaja, toimikunta, toimisto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419F24-5FA0-4B6F-B9C4-4A4448DFE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38" y="1405171"/>
            <a:ext cx="8509949" cy="5364597"/>
          </a:xfrm>
        </p:spPr>
        <p:txBody>
          <a:bodyPr>
            <a:normAutofit/>
          </a:bodyPr>
          <a:lstStyle/>
          <a:p>
            <a:r>
              <a:rPr lang="fi-FI" sz="1800" dirty="0"/>
              <a:t>Kilpailija osoittaa halukkuutensa päästä kilpailuihin. Toimistoon/toimikuntaan </a:t>
            </a:r>
            <a:br>
              <a:rPr lang="fi-FI" sz="1800" dirty="0"/>
            </a:br>
            <a:endParaRPr lang="fi-FI" sz="1800" dirty="0"/>
          </a:p>
          <a:p>
            <a:r>
              <a:rPr lang="fi-FI" sz="1800" dirty="0"/>
              <a:t> Toimikunta valitsee kilpailujoukkueen omien valintakriteeriensä mukaisesti </a:t>
            </a:r>
            <a:br>
              <a:rPr lang="fi-FI" sz="1800" dirty="0"/>
            </a:br>
            <a:endParaRPr lang="fi-FI" sz="1800" dirty="0"/>
          </a:p>
          <a:p>
            <a:r>
              <a:rPr lang="fi-FI" sz="1800" dirty="0"/>
              <a:t> Toimikunta kirjaa pöytäkirjaan, </a:t>
            </a:r>
            <a:br>
              <a:rPr lang="fi-FI" sz="1800" dirty="0"/>
            </a:br>
            <a:r>
              <a:rPr lang="fi-FI" sz="1800" dirty="0"/>
              <a:t> - mikä kilpailu, missä, milloin </a:t>
            </a:r>
            <a:br>
              <a:rPr lang="fi-FI" sz="1800" dirty="0"/>
            </a:br>
            <a:r>
              <a:rPr lang="fi-FI" sz="1800" dirty="0"/>
              <a:t> - kilpailijat sekä joukkueenjohtajan ja mahdolliset muut lomakkeessa olevat (HOD, </a:t>
            </a:r>
            <a:r>
              <a:rPr lang="fi-FI" sz="1800" dirty="0" err="1"/>
              <a:t>Coach</a:t>
            </a:r>
            <a:r>
              <a:rPr lang="fi-FI" sz="1800" dirty="0"/>
              <a:t>)</a:t>
            </a:r>
            <a:br>
              <a:rPr lang="fi-FI" sz="1800" dirty="0"/>
            </a:br>
            <a:endParaRPr lang="fi-FI" sz="1800" dirty="0"/>
          </a:p>
          <a:p>
            <a:r>
              <a:rPr lang="fi-FI" sz="1800" dirty="0"/>
              <a:t>Toimikunta kirjaa pöytäkirjaan keitä tuetaan ja millä summalla</a:t>
            </a:r>
            <a:br>
              <a:rPr lang="fi-FI" sz="1800" dirty="0"/>
            </a:br>
            <a:endParaRPr lang="fi-FI" sz="1800" dirty="0"/>
          </a:p>
          <a:p>
            <a:r>
              <a:rPr lang="fi-FI" sz="1800" dirty="0"/>
              <a:t> Kilpailija täyttää Urheilijasopimuksen</a:t>
            </a:r>
            <a:br>
              <a:rPr lang="fi-FI" sz="1800" dirty="0"/>
            </a:br>
            <a:r>
              <a:rPr lang="fi-FI" sz="1800" dirty="0"/>
              <a:t> - muut viralliset joukkueen jäsenet (johtaja, valmentaja) Urheilijan tukihenkilön sopimuksen</a:t>
            </a:r>
            <a:br>
              <a:rPr lang="fi-FI" sz="1800" dirty="0"/>
            </a:br>
            <a:endParaRPr lang="fi-FI" sz="1800" dirty="0"/>
          </a:p>
          <a:p>
            <a:r>
              <a:rPr lang="fi-FI" sz="1800" dirty="0"/>
              <a:t> Joukkue valitsee joukkueenjohtajan, joko kilpailija tai muu</a:t>
            </a:r>
            <a:br>
              <a:rPr lang="fi-FI" sz="1900" dirty="0"/>
            </a:br>
            <a:br>
              <a:rPr lang="fi-FI" sz="1900" dirty="0"/>
            </a:br>
            <a:endParaRPr lang="fi-FI" sz="19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F3B7A4E-A062-42BE-A89D-6C860FCF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</p:spTree>
    <p:extLst>
      <p:ext uri="{BB962C8B-B14F-4D97-AF65-F5344CB8AC3E}">
        <p14:creationId xmlns:p14="http://schemas.microsoft.com/office/powerpoint/2010/main" val="334905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l ppt pohja 2018" id="{B501B059-42CD-4043-B1E2-D57D6187916D}" vid="{DDEFFA9D-14DE-436E-8DCC-7591164219B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847167AD3FDB4CA8E596C6353D29EC" ma:contentTypeVersion="4" ma:contentTypeDescription="Create a new document." ma:contentTypeScope="" ma:versionID="40258d4d6eaae803318bfe39401b2583">
  <xsd:schema xmlns:xsd="http://www.w3.org/2001/XMLSchema" xmlns:xs="http://www.w3.org/2001/XMLSchema" xmlns:p="http://schemas.microsoft.com/office/2006/metadata/properties" xmlns:ns3="aa099da7-8511-45b5-b5b3-4c3639980a4a" xmlns:ns4="0856f7e6-7ef2-4af9-a1be-ec8d3a5c4956" targetNamespace="http://schemas.microsoft.com/office/2006/metadata/properties" ma:root="true" ma:fieldsID="7f97d21fbff52f6f357703a02a254ec8" ns3:_="" ns4:_="">
    <xsd:import namespace="aa099da7-8511-45b5-b5b3-4c3639980a4a"/>
    <xsd:import namespace="0856f7e6-7ef2-4af9-a1be-ec8d3a5c495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99da7-8511-45b5-b5b3-4c3639980a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6f7e6-7ef2-4af9-a1be-ec8d3a5c4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A8CC58-30B0-4A1A-86F6-7103A24CAD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230E22-0400-4F38-ADB6-507BA1C967D7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0856f7e6-7ef2-4af9-a1be-ec8d3a5c4956"/>
    <ds:schemaRef ds:uri="aa099da7-8511-45b5-b5b3-4c3639980a4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87D5128-CA8C-4B7F-8CF5-8C97B700C3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099da7-8511-45b5-b5b3-4c3639980a4a"/>
    <ds:schemaRef ds:uri="0856f7e6-7ef2-4af9-a1be-ec8d3a5c49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SIl ppt pohja 2018</Template>
  <TotalTime>1492</TotalTime>
  <Words>1640</Words>
  <Application>Microsoft Office PowerPoint</Application>
  <PresentationFormat>Näytössä katseltava diaesitys (4:3)</PresentationFormat>
  <Paragraphs>128</Paragraphs>
  <Slides>13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Nexa Bold</vt:lpstr>
      <vt:lpstr>Times New Roman</vt:lpstr>
      <vt:lpstr>Office-teema</vt:lpstr>
      <vt:lpstr>   Avainhenkilöpäivät 2.-3.10.2020   </vt:lpstr>
      <vt:lpstr>SM-kisat hiilidioksidipäästöt Imago ja kestävä kehitys</vt:lpstr>
      <vt:lpstr>SM-kisat hiilidioksidipäästöt Imago ja kestävä kehitys</vt:lpstr>
      <vt:lpstr>SM-kilpailutoiminta 2021 ja 2022  Statistiikkaa </vt:lpstr>
      <vt:lpstr>SM-kilpailutoiminta 2021 ja 2022  Prosessi, roolit: toimikunta, hakija, toimisto (lajipäällikkö) </vt:lpstr>
      <vt:lpstr>SM-kilpailutoiminta 2021 ja 2022  Prosessi, roolit: toimikunta, hakija, toimisto (lajipäällikkö) </vt:lpstr>
      <vt:lpstr>Kansainvälinen-kilpailutoiminta Statistiikkaa </vt:lpstr>
      <vt:lpstr>Kansainvälinen kilpailukalenteri lennokit</vt:lpstr>
      <vt:lpstr>Kansainvälinen-kilpailutoiminta Prosessi, roolit: kilpailija, joukkueenjohtaja, toimikunta, toimisto </vt:lpstr>
      <vt:lpstr>Kansainvälinen-kilpailutoiminta Prosessi, roolit: kilpailija, joukkueenjohtaja, toimikunta, toimisto </vt:lpstr>
      <vt:lpstr>Edustusasut </vt:lpstr>
      <vt:lpstr>Kilpailutoiminta Ohjeistusta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Lajien markkinointi</dc:title>
  <dc:creator>Jari Lehti</dc:creator>
  <cp:lastModifiedBy>Jari Lehti</cp:lastModifiedBy>
  <cp:revision>69</cp:revision>
  <dcterms:created xsi:type="dcterms:W3CDTF">2019-09-04T10:36:33Z</dcterms:created>
  <dcterms:modified xsi:type="dcterms:W3CDTF">2021-10-03T05:50:30Z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0x01010009847167AD3FDB4CA8E596C6353D29EC</vt:lpwstr>
  </property>
</Properties>
</file>