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5" r:id="rId4"/>
    <p:sldId id="259" r:id="rId5"/>
    <p:sldId id="276" r:id="rId6"/>
    <p:sldId id="267" r:id="rId7"/>
    <p:sldId id="277" r:id="rId8"/>
    <p:sldId id="27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009FE3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7" autoAdjust="0"/>
    <p:restoredTop sz="96801" autoAdjust="0"/>
  </p:normalViewPr>
  <p:slideViewPr>
    <p:cSldViewPr snapToGrid="0" showGuides="1">
      <p:cViewPr varScale="1">
        <p:scale>
          <a:sx n="86" d="100"/>
          <a:sy n="86" d="100"/>
        </p:scale>
        <p:origin x="1243" y="67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640E2-175C-4A33-A786-ED9BE1E6F7F7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3775A-A326-492E-9241-8514A2E7DD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32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sityks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2E125DA-37FD-43B8-8450-6841A6C13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" r="-83" b="-28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971" y="2353348"/>
            <a:ext cx="6950101" cy="174917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9DE0"/>
                </a:solidFill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OTSIKKO ISOLLA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9971" y="4401556"/>
            <a:ext cx="69501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F29B873-5FFF-401F-9F83-9962DF69F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0405" y="426970"/>
            <a:ext cx="1638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034" y="267775"/>
            <a:ext cx="6938236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  <a:latin typeface="Calibri" panose="020F0502020204030204" pitchFamily="34" charset="0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034" y="1803275"/>
            <a:ext cx="8359027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753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034" y="213986"/>
            <a:ext cx="6953422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9FE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034" y="1825625"/>
            <a:ext cx="4963798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81123" y="1825625"/>
            <a:ext cx="30861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objekti</a:t>
            </a:r>
          </a:p>
        </p:txBody>
      </p:sp>
    </p:spTree>
    <p:extLst>
      <p:ext uri="{BB962C8B-B14F-4D97-AF65-F5344CB8AC3E}">
        <p14:creationId xmlns:p14="http://schemas.microsoft.com/office/powerpoint/2010/main" val="67885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ylä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276" y="2103437"/>
            <a:ext cx="8411234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E0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275" y="3429000"/>
            <a:ext cx="8411234" cy="265440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0"/>
            <a:ext cx="9144000" cy="197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75663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2 objek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397" y="136524"/>
            <a:ext cx="6997253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9397" y="1825625"/>
            <a:ext cx="5000004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66704" y="1825625"/>
            <a:ext cx="320051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3831FB-F6E4-4579-8F63-30323D354D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6704" y="4050565"/>
            <a:ext cx="320051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557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F1AEAC3-C963-4AA0-B71A-A3B9FC0D3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" r="-83" b="-2824"/>
          <a:stretch/>
        </p:blipFill>
        <p:spPr>
          <a:xfrm>
            <a:off x="0" y="1511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914" y="1709739"/>
            <a:ext cx="754467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1CFA34A-0DBA-4EFB-B901-165C94DB29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4479" y="236765"/>
            <a:ext cx="972217" cy="8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83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5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4D2A3C08-DB99-40A9-BF7F-40AEFF015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2" y="2861926"/>
            <a:ext cx="5692462" cy="397269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B80DB7C-78CA-4246-95AE-435BEC582F25}"/>
              </a:ext>
            </a:extLst>
          </p:cNvPr>
          <p:cNvSpPr txBox="1"/>
          <p:nvPr userDrawn="1"/>
        </p:nvSpPr>
        <p:spPr>
          <a:xfrm>
            <a:off x="2760203" y="2265617"/>
            <a:ext cx="378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solidFill>
                  <a:srgbClr val="009FE3"/>
                </a:solidFill>
                <a:latin typeface="+mn-lt"/>
              </a:rPr>
              <a:t>Kiitos!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500AC05-606D-4798-ADF4-559718D18A34}"/>
              </a:ext>
            </a:extLst>
          </p:cNvPr>
          <p:cNvSpPr txBox="1"/>
          <p:nvPr userDrawn="1"/>
        </p:nvSpPr>
        <p:spPr>
          <a:xfrm>
            <a:off x="0" y="30880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Suomen Ilmailuliitto ry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Helsinki-Malmin lentoasema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00700 Helsinki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EE6D27B-8A95-467F-8842-7CC30AE58C62}"/>
              </a:ext>
            </a:extLst>
          </p:cNvPr>
          <p:cNvSpPr/>
          <p:nvPr userDrawn="1"/>
        </p:nvSpPr>
        <p:spPr>
          <a:xfrm>
            <a:off x="3545602" y="3904311"/>
            <a:ext cx="2044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+mn-lt"/>
                <a:cs typeface="Helvetica" panose="020B0604020202020204" pitchFamily="34" charset="0"/>
              </a:rPr>
              <a:t>www.ilmailuliitto.fi 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BF0610-FC78-48EF-8E6A-513F44CB0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0808" y="4608297"/>
            <a:ext cx="229495" cy="22949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40EC97E-9395-4F94-84B6-4D72B521C4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1501" y="4519005"/>
            <a:ext cx="325360" cy="31878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7BB9742-51E5-42B5-8CC9-3204E0A5B0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45355" y="4547286"/>
            <a:ext cx="269718" cy="300989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A45565D-7CBB-46FE-B1B8-C8BB91C84C75}"/>
              </a:ext>
            </a:extLst>
          </p:cNvPr>
          <p:cNvSpPr txBox="1"/>
          <p:nvPr userDrawn="1"/>
        </p:nvSpPr>
        <p:spPr>
          <a:xfrm>
            <a:off x="4707113" y="4603322"/>
            <a:ext cx="1075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4A197E4-5681-4754-9002-D7F0081097F5}"/>
              </a:ext>
            </a:extLst>
          </p:cNvPr>
          <p:cNvSpPr txBox="1"/>
          <p:nvPr userDrawn="1"/>
        </p:nvSpPr>
        <p:spPr>
          <a:xfrm>
            <a:off x="2732610" y="4571276"/>
            <a:ext cx="1704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@suomenilmailuliittory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6164C30-52F8-4627-BB15-9A1D54911609}"/>
              </a:ext>
            </a:extLst>
          </p:cNvPr>
          <p:cNvSpPr txBox="1"/>
          <p:nvPr userDrawn="1"/>
        </p:nvSpPr>
        <p:spPr>
          <a:xfrm>
            <a:off x="6196654" y="4603322"/>
            <a:ext cx="1508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pic>
        <p:nvPicPr>
          <p:cNvPr id="16" name="Kuva 15" descr="sil logo cyan.png">
            <a:extLst>
              <a:ext uri="{FF2B5EF4-FFF2-40B4-BE49-F238E27FC236}">
                <a16:creationId xmlns:a16="http://schemas.microsoft.com/office/drawing/2014/main" id="{DDF31106-EF01-4A91-89F6-DB2B034309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10" y="1005344"/>
            <a:ext cx="1277179" cy="1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34" y="224204"/>
            <a:ext cx="69383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34" y="1674485"/>
            <a:ext cx="83590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7F67F0D-650E-46FA-8965-77BCE4A6C232}" type="datetimeFigureOut">
              <a:rPr lang="fi-FI" smtClean="0"/>
              <a:pPr/>
              <a:t>2.10.2021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5EA4835-AE28-456F-B73C-84B83754808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ADF3EE-3830-423E-8D88-5F593470A4C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18" y="206701"/>
            <a:ext cx="1030727" cy="9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82" r:id="rId4"/>
    <p:sldLayoutId id="2147483669" r:id="rId5"/>
    <p:sldLayoutId id="2147483663" r:id="rId6"/>
    <p:sldLayoutId id="2147483667" r:id="rId7"/>
    <p:sldLayoutId id="2147483666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lennokkimaarays.ilmailuliitto.fi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E5ABF5-16C8-464B-AD66-6037F87EE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971" y="2353348"/>
            <a:ext cx="7197684" cy="1749175"/>
          </a:xfrm>
        </p:spPr>
        <p:txBody>
          <a:bodyPr>
            <a:normAutofit/>
          </a:bodyPr>
          <a:lstStyle/>
          <a:p>
            <a:r>
              <a:rPr lang="fi-FI" dirty="0" err="1"/>
              <a:t>LeT</a:t>
            </a:r>
            <a:r>
              <a:rPr lang="fi-FI" dirty="0"/>
              <a:t> ja sallivat UAS ilmatilavyöhykkeet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2E52EA-9CEF-4F63-BE23-02B74297B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 - Edunvalvontaa muuttuvassa määräystilanteessa</a:t>
            </a:r>
          </a:p>
        </p:txBody>
      </p:sp>
    </p:spTree>
    <p:extLst>
      <p:ext uri="{BB962C8B-B14F-4D97-AF65-F5344CB8AC3E}">
        <p14:creationId xmlns:p14="http://schemas.microsoft.com/office/powerpoint/2010/main" val="24100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4" y="1803275"/>
            <a:ext cx="5890521" cy="4786950"/>
          </a:xfrm>
        </p:spPr>
        <p:txBody>
          <a:bodyPr>
            <a:normAutofit fontScale="92500"/>
          </a:bodyPr>
          <a:lstStyle/>
          <a:p>
            <a:r>
              <a:rPr lang="fi-FI" dirty="0"/>
              <a:t>Uusi EU asetus miehittämättömään ilmailuun</a:t>
            </a:r>
          </a:p>
          <a:p>
            <a:r>
              <a:rPr lang="fi-FI" dirty="0"/>
              <a:t>Yleiset rajoitukset toiminnalle kuluttajakäytössä</a:t>
            </a:r>
          </a:p>
          <a:p>
            <a:r>
              <a:rPr lang="fi-FI" dirty="0"/>
              <a:t>Poikkeusartiklat 15 ja 16 kerhot/SIL</a:t>
            </a:r>
          </a:p>
          <a:p>
            <a:r>
              <a:rPr lang="fi-FI" dirty="0"/>
              <a:t>Lennokkimääräys-projekti, edunvalvontaa ja tukea ”kentälle” muutostilanteessa</a:t>
            </a:r>
          </a:p>
          <a:p>
            <a:r>
              <a:rPr lang="fi-FI" b="1" dirty="0"/>
              <a:t>Artikla 15 = Sallivat UAS ilmatilavyöhykkeet</a:t>
            </a:r>
          </a:p>
          <a:p>
            <a:pPr lvl="1"/>
            <a:r>
              <a:rPr lang="fi-FI" b="1" dirty="0"/>
              <a:t>Vakiintuneet lennätyspaikat</a:t>
            </a:r>
          </a:p>
          <a:p>
            <a:pPr lvl="1"/>
            <a:r>
              <a:rPr lang="fi-FI" b="1" dirty="0"/>
              <a:t>Ilmailumääräyksellä OPS M1-29</a:t>
            </a:r>
          </a:p>
          <a:p>
            <a:pPr lvl="1"/>
            <a:r>
              <a:rPr lang="fi-FI" b="1" dirty="0"/>
              <a:t>Vapautuksia ja alueellinen riskien hallinta</a:t>
            </a:r>
          </a:p>
          <a:p>
            <a:r>
              <a:rPr lang="fi-FI" dirty="0"/>
              <a:t>Artikla 16 = erityinen toimintakategoria</a:t>
            </a:r>
          </a:p>
          <a:p>
            <a:pPr lvl="1"/>
            <a:r>
              <a:rPr lang="fi-FI" dirty="0"/>
              <a:t>Toiminta </a:t>
            </a:r>
            <a:r>
              <a:rPr lang="fi-FI" dirty="0" err="1"/>
              <a:t>lennätyspaíkkojen</a:t>
            </a:r>
            <a:r>
              <a:rPr lang="fi-FI" dirty="0"/>
              <a:t> ulkopuolella</a:t>
            </a:r>
          </a:p>
          <a:p>
            <a:pPr lvl="1"/>
            <a:r>
              <a:rPr lang="fi-FI" dirty="0"/>
              <a:t>Työn alla…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DAE0239-B904-4EF3-BFE3-3B35D932A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83" y="2537793"/>
            <a:ext cx="2341265" cy="3179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217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CE8AE3B-1C59-4EBE-A4CE-6BE9C19E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Salliva UAS ilmatilavyöhyke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9B4DB56-FD98-4020-8C35-20FE9AB62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5462"/>
            <a:ext cx="9144000" cy="4422538"/>
          </a:xfrm>
          <a:prstGeom prst="rect">
            <a:avLst/>
          </a:prstGeo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F0ABAA-88B9-418C-ADD0-AFA3E684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3" y="1781235"/>
            <a:ext cx="8118817" cy="4351338"/>
          </a:xfrm>
        </p:spPr>
        <p:txBody>
          <a:bodyPr>
            <a:normAutofit/>
          </a:bodyPr>
          <a:lstStyle/>
          <a:p>
            <a:pPr lvl="1"/>
            <a:r>
              <a:rPr lang="fi-FI" dirty="0"/>
              <a:t>Pala ilmatilaa, kertoo muulle ilmailulle toiminnasta</a:t>
            </a:r>
          </a:p>
          <a:p>
            <a:pPr lvl="1"/>
            <a:r>
              <a:rPr lang="fi-FI" dirty="0"/>
              <a:t>Alueellinen riskien hallinta (säännöt ja toimintaohjeet)</a:t>
            </a:r>
          </a:p>
        </p:txBody>
      </p:sp>
    </p:spTree>
    <p:extLst>
      <p:ext uri="{BB962C8B-B14F-4D97-AF65-F5344CB8AC3E}">
        <p14:creationId xmlns:p14="http://schemas.microsoft.com/office/powerpoint/2010/main" val="154993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CE8AE3B-1C59-4EBE-A4CE-6BE9C19E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 ja </a:t>
            </a:r>
            <a:r>
              <a:rPr lang="fi-FI" dirty="0" err="1"/>
              <a:t>LeT</a:t>
            </a:r>
            <a:r>
              <a:rPr lang="fi-FI" dirty="0"/>
              <a:t> edunvalvontaa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F0ABAA-88B9-418C-ADD0-AFA3E684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3" y="1825625"/>
            <a:ext cx="8003407" cy="4351338"/>
          </a:xfrm>
        </p:spPr>
        <p:txBody>
          <a:bodyPr>
            <a:normAutofit/>
          </a:bodyPr>
          <a:lstStyle/>
          <a:p>
            <a:r>
              <a:rPr lang="fi-FI" dirty="0"/>
              <a:t>Lennokkimääräysprojekti</a:t>
            </a:r>
          </a:p>
          <a:p>
            <a:pPr lvl="1"/>
            <a:r>
              <a:rPr lang="fi-FI" dirty="0"/>
              <a:t>Työväline muutoksen hallintaan - SIL edunvalvonta-asiantuntijan ja </a:t>
            </a:r>
            <a:r>
              <a:rPr lang="fi-FI" dirty="0" err="1"/>
              <a:t>LeT:n</a:t>
            </a:r>
            <a:r>
              <a:rPr lang="fi-FI" dirty="0"/>
              <a:t> yhteistyönä</a:t>
            </a:r>
          </a:p>
          <a:p>
            <a:pPr lvl="1"/>
            <a:r>
              <a:rPr lang="fi-FI" dirty="0"/>
              <a:t>Hoitaa edunvalvonnan keskitetysti viranomaisten kanssa</a:t>
            </a:r>
          </a:p>
          <a:p>
            <a:pPr lvl="1"/>
            <a:r>
              <a:rPr lang="fi-FI" dirty="0"/>
              <a:t>Viestii muutoksesta ja antaa asiantuntija-apua kerhoille</a:t>
            </a:r>
          </a:p>
          <a:p>
            <a:pPr lvl="1"/>
            <a:r>
              <a:rPr lang="fi-FI" dirty="0"/>
              <a:t>Valmiit prosessit ja työvälineet uuteen toimintamalliin</a:t>
            </a:r>
          </a:p>
          <a:p>
            <a:r>
              <a:rPr lang="fi-FI" dirty="0"/>
              <a:t>Mukana käytännössä koko järjestäytynyt                         lennokki- ja </a:t>
            </a:r>
            <a:r>
              <a:rPr lang="fi-FI" dirty="0" err="1"/>
              <a:t>droneharrastajakunta</a:t>
            </a:r>
            <a:endParaRPr lang="fi-FI" dirty="0"/>
          </a:p>
          <a:p>
            <a:pPr lvl="1"/>
            <a:r>
              <a:rPr lang="fi-FI" dirty="0"/>
              <a:t>63 kerhoa</a:t>
            </a:r>
          </a:p>
          <a:p>
            <a:pPr lvl="1"/>
            <a:r>
              <a:rPr lang="fi-FI" dirty="0"/>
              <a:t>95 lennätyspaikkaa</a:t>
            </a:r>
          </a:p>
          <a:p>
            <a:pPr lvl="1"/>
            <a:r>
              <a:rPr lang="fi-FI" dirty="0"/>
              <a:t>tuhansia harrastajia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9461393-E243-4DDF-B7F0-F9DB7B04E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369" y="4321248"/>
            <a:ext cx="2322087" cy="201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41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CE8AE3B-1C59-4EBE-A4CE-6BE9C19E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tehtiin käytännössä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F0ABAA-88B9-418C-ADD0-AFA3E684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3" y="1825625"/>
            <a:ext cx="5242451" cy="4351338"/>
          </a:xfrm>
        </p:spPr>
        <p:txBody>
          <a:bodyPr>
            <a:normAutofit fontScale="92500"/>
          </a:bodyPr>
          <a:lstStyle/>
          <a:p>
            <a:r>
              <a:rPr lang="fi-FI" dirty="0"/>
              <a:t>Asetettiin neuvottelutavoitteet</a:t>
            </a:r>
          </a:p>
          <a:p>
            <a:pPr lvl="1"/>
            <a:r>
              <a:rPr lang="fi-FI" dirty="0"/>
              <a:t>Harrastajien asema ei saa heiketä ja tavoitellaan parannuksia jos mahdollista</a:t>
            </a:r>
          </a:p>
          <a:p>
            <a:pPr lvl="1"/>
            <a:r>
              <a:rPr lang="fi-FI" dirty="0"/>
              <a:t>Hyväksytään kohtuulliset vaatimukset turvallisuustoiminnan kehittämiseksi</a:t>
            </a:r>
          </a:p>
          <a:p>
            <a:r>
              <a:rPr lang="fi-FI" dirty="0"/>
              <a:t>Aloitettiin viranomaisneuvottelut keskitetystä valtakunnallisesta ratkaisusta</a:t>
            </a:r>
          </a:p>
          <a:p>
            <a:r>
              <a:rPr lang="fi-FI" dirty="0"/>
              <a:t>Käytännön läheinen verkkosivusto </a:t>
            </a:r>
            <a:r>
              <a:rPr lang="fi-FI" dirty="0">
                <a:hlinkClick r:id="rId2"/>
              </a:rPr>
              <a:t>www.lennokkimaarays.ilmailuliitto.fi</a:t>
            </a:r>
            <a:endParaRPr lang="fi-FI" dirty="0"/>
          </a:p>
          <a:p>
            <a:r>
              <a:rPr lang="fi-FI" dirty="0"/>
              <a:t>Otettiin yhteyttä joka kerhoon…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B7322D-9014-47FD-BBF7-8F075E3B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17" y="1930893"/>
            <a:ext cx="28575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8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CE8AE3B-1C59-4EBE-A4CE-6BE9C19E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tehtiin käytännössä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F0ABAA-88B9-418C-ADD0-AFA3E684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3" y="1825625"/>
            <a:ext cx="5242451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Luotiin projektin kontaktirekisteri – joka kerhossa yksi vastuuhlö</a:t>
            </a:r>
          </a:p>
          <a:p>
            <a:r>
              <a:rPr lang="fi-FI" dirty="0"/>
              <a:t>Määräaikainen s-posti tiedottaminen ja toimintaohjeet prosessin eri vaiheissa</a:t>
            </a:r>
          </a:p>
          <a:p>
            <a:r>
              <a:rPr lang="fi-FI" dirty="0" err="1"/>
              <a:t>Traficomin</a:t>
            </a:r>
            <a:r>
              <a:rPr lang="fi-FI" dirty="0"/>
              <a:t> kanssa kymmeniä neuvotteluita 2020-2021</a:t>
            </a:r>
          </a:p>
          <a:p>
            <a:pPr lvl="1"/>
            <a:r>
              <a:rPr lang="fi-FI" dirty="0"/>
              <a:t>Riskien arviointia</a:t>
            </a:r>
          </a:p>
          <a:p>
            <a:pPr lvl="1"/>
            <a:r>
              <a:rPr lang="fi-FI" dirty="0"/>
              <a:t>Toimintamenettelyistä sopiminen</a:t>
            </a:r>
          </a:p>
          <a:p>
            <a:r>
              <a:rPr lang="fi-FI" dirty="0"/>
              <a:t>Lopputuloksena SIL jätti 02/2020 hakemuksen 93 sallivasta UAS vyöhykkeestä </a:t>
            </a:r>
          </a:p>
          <a:p>
            <a:pPr lvl="1"/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8F6BF43-C545-4433-AE47-AFEEF133A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689" y="1825625"/>
            <a:ext cx="2767533" cy="3781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848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CE8AE3B-1C59-4EBE-A4CE-6BE9C19E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saavutettiin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F0ABAA-88B9-418C-ADD0-AFA3E684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3" y="1825625"/>
            <a:ext cx="5242451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93 kpl SIL jäsenkerhojen sallivaa UAS vyöhykettä perustettiin viranomaismääräyksellä OPS M1-29</a:t>
            </a:r>
          </a:p>
          <a:p>
            <a:pPr lvl="1"/>
            <a:r>
              <a:rPr lang="fi-FI" dirty="0"/>
              <a:t>Ei kustannuksia hakijoille</a:t>
            </a:r>
          </a:p>
          <a:p>
            <a:pPr lvl="1"/>
            <a:r>
              <a:rPr lang="fi-FI" dirty="0"/>
              <a:t>Vuosittainen päivitysprosessi</a:t>
            </a:r>
          </a:p>
          <a:p>
            <a:r>
              <a:rPr lang="fi-FI" dirty="0"/>
              <a:t>Virallisia lennätyspaikkoja lisää +35%</a:t>
            </a:r>
          </a:p>
          <a:p>
            <a:r>
              <a:rPr lang="fi-FI" dirty="0"/>
              <a:t>Kattava luettelo vapautuksia, alueellinen päätösvalta soveltamisesta</a:t>
            </a:r>
          </a:p>
          <a:p>
            <a:r>
              <a:rPr lang="fi-FI" dirty="0"/>
              <a:t>Useita yksittäisiä ja alueellisia epäkohtia saatiin korjattua</a:t>
            </a:r>
          </a:p>
          <a:p>
            <a:r>
              <a:rPr lang="fi-FI" b="1" dirty="0"/>
              <a:t>Yhteenvetona SIL kerhojen ja harrastajien asema parani selvästi</a:t>
            </a:r>
          </a:p>
          <a:p>
            <a:endParaRPr lang="fi-FI" dirty="0"/>
          </a:p>
          <a:p>
            <a:pPr lvl="1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D1652A2-566B-48BF-9D84-AF23953A0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90" y="1825625"/>
            <a:ext cx="2567677" cy="339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776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CE8AE3B-1C59-4EBE-A4CE-6BE9C19E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Uusia velvoitteita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F0ABAA-88B9-418C-ADD0-AFA3E684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3" y="1825625"/>
            <a:ext cx="5650825" cy="4351338"/>
          </a:xfrm>
        </p:spPr>
        <p:txBody>
          <a:bodyPr>
            <a:normAutofit fontScale="92500"/>
          </a:bodyPr>
          <a:lstStyle/>
          <a:p>
            <a:r>
              <a:rPr lang="fi-FI" dirty="0"/>
              <a:t>Kenttäsääntöjä edellytetty jo v. 2015 alkaen…</a:t>
            </a:r>
          </a:p>
          <a:p>
            <a:r>
              <a:rPr lang="fi-FI" dirty="0"/>
              <a:t>Nyt kenttäsääntöjen vaatimukset ja toimintaohjeet on selkeästi määritelty SIL ohjeasiakirjoina</a:t>
            </a:r>
          </a:p>
          <a:p>
            <a:r>
              <a:rPr lang="fi-FI" dirty="0"/>
              <a:t>Salliva UAS toiminta voi alkaa vasta kun viranomainen on tarkastanut paikalliset säännöt (</a:t>
            </a:r>
            <a:r>
              <a:rPr lang="fi-FI" dirty="0" err="1"/>
              <a:t>LeT+Traficom</a:t>
            </a:r>
            <a:r>
              <a:rPr lang="fi-FI" dirty="0"/>
              <a:t>)</a:t>
            </a:r>
          </a:p>
          <a:p>
            <a:r>
              <a:rPr lang="fi-FI" dirty="0"/>
              <a:t>Kerhoille on tehty ja tehdään koko ajan uutta turvallisen toiminnan tukimateriaalia (toimintaohjeet, mallit, opastevideot jne.)</a:t>
            </a:r>
          </a:p>
          <a:p>
            <a:r>
              <a:rPr lang="fi-FI" b="1" dirty="0"/>
              <a:t>Lisää työtä mutta turvallisuustaso paranee ja toimintamallit yhtenäistyvät</a:t>
            </a:r>
          </a:p>
          <a:p>
            <a:pPr lvl="1"/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FD20D84-88A4-4904-ACAB-61151E2F4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68" y="1825625"/>
            <a:ext cx="2420710" cy="3404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428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699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 ppt pohja  -  Vain luku" id="{D5AAF2C0-9051-4B7F-90C5-0DA83683D2D1}" vid="{D9B54BC6-66EC-4842-BE70-752F25C5A22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SIl ppt pohja (2)</Template>
  <TotalTime>375</TotalTime>
  <Words>314</Words>
  <Application>Microsoft Office PowerPoint</Application>
  <PresentationFormat>Näytössä katseltava diaesitys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Nexa Bold</vt:lpstr>
      <vt:lpstr>Office-teema</vt:lpstr>
      <vt:lpstr>LeT ja sallivat UAS ilmatilavyöhykkeet</vt:lpstr>
      <vt:lpstr>Tausta</vt:lpstr>
      <vt:lpstr>Salliva UAS ilmatilavyöhyke</vt:lpstr>
      <vt:lpstr>SIL ja LeT edunvalvontaa</vt:lpstr>
      <vt:lpstr>Mitä tehtiin käytännössä</vt:lpstr>
      <vt:lpstr>Mitä tehtiin käytännössä</vt:lpstr>
      <vt:lpstr>Mitä saavutettiin</vt:lpstr>
      <vt:lpstr>Uusia velvoitteita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EASA asetus</dc:title>
  <dc:creator>Petri Kantola</dc:creator>
  <cp:lastModifiedBy>Petri Kantola</cp:lastModifiedBy>
  <cp:revision>19</cp:revision>
  <dcterms:created xsi:type="dcterms:W3CDTF">2020-10-02T04:56:48Z</dcterms:created>
  <dcterms:modified xsi:type="dcterms:W3CDTF">2021-10-02T11:52:54Z</dcterms:modified>
</cp:coreProperties>
</file>