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75" r:id="rId6"/>
    <p:sldId id="276" r:id="rId7"/>
    <p:sldId id="273" r:id="rId8"/>
    <p:sldId id="274" r:id="rId9"/>
    <p:sldId id="267" r:id="rId10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08" y="522"/>
      </p:cViewPr>
      <p:guideLst>
        <p:guide orient="horz" pos="3072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394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17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228611" algn="ctr">
              <a:spcBef>
                <a:spcPts val="0"/>
              </a:spcBef>
              <a:buSzTx/>
              <a:buNone/>
              <a:defRPr sz="3701"/>
            </a:lvl2pPr>
            <a:lvl3pPr marL="0" indent="457223" algn="ctr">
              <a:spcBef>
                <a:spcPts val="0"/>
              </a:spcBef>
              <a:buSzTx/>
              <a:buNone/>
              <a:defRPr sz="3701"/>
            </a:lvl3pPr>
            <a:lvl4pPr marL="0" indent="685835" algn="ctr">
              <a:spcBef>
                <a:spcPts val="0"/>
              </a:spcBef>
              <a:buSzTx/>
              <a:buNone/>
              <a:defRPr sz="3701"/>
            </a:lvl4pPr>
            <a:lvl5pPr marL="0" indent="914446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Image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Image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228611" algn="ctr">
              <a:spcBef>
                <a:spcPts val="0"/>
              </a:spcBef>
              <a:buSzTx/>
              <a:buNone/>
              <a:defRPr sz="3701"/>
            </a:lvl2pPr>
            <a:lvl3pPr marL="0" indent="457223" algn="ctr">
              <a:spcBef>
                <a:spcPts val="0"/>
              </a:spcBef>
              <a:buSzTx/>
              <a:buNone/>
              <a:defRPr sz="3701"/>
            </a:lvl3pPr>
            <a:lvl4pPr marL="0" indent="685835" algn="ctr">
              <a:spcBef>
                <a:spcPts val="0"/>
              </a:spcBef>
              <a:buSzTx/>
              <a:buNone/>
              <a:defRPr sz="3701"/>
            </a:lvl4pPr>
            <a:lvl5pPr marL="0" indent="914446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10289122" y="650286"/>
            <a:ext cx="6162071" cy="711917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178322" y="802910"/>
            <a:ext cx="7112219" cy="299444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1758" y="3669668"/>
            <a:ext cx="7112219" cy="41148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228611" algn="ctr">
              <a:spcBef>
                <a:spcPts val="0"/>
              </a:spcBef>
              <a:buSzTx/>
              <a:buNone/>
              <a:defRPr sz="3701"/>
            </a:lvl2pPr>
            <a:lvl3pPr marL="0" indent="457223" algn="ctr">
              <a:spcBef>
                <a:spcPts val="0"/>
              </a:spcBef>
              <a:buSzTx/>
              <a:buNone/>
              <a:defRPr sz="3701"/>
            </a:lvl3pPr>
            <a:lvl4pPr marL="0" indent="685835" algn="ctr">
              <a:spcBef>
                <a:spcPts val="0"/>
              </a:spcBef>
              <a:buSzTx/>
              <a:buNone/>
              <a:defRPr sz="3701"/>
            </a:lvl4pPr>
            <a:lvl5pPr marL="0" indent="914446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sz="quarter" idx="13"/>
          </p:nvPr>
        </p:nvSpPr>
        <p:spPr>
          <a:xfrm>
            <a:off x="10523244" y="2590704"/>
            <a:ext cx="5979181" cy="52850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22263" y="2088263"/>
            <a:ext cx="7112219" cy="6286501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485" y="9296401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87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693385" y="4259032"/>
            <a:ext cx="13953493" cy="6259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EAS.png" descr="EAS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4799453" y="8050024"/>
            <a:ext cx="1694849" cy="12710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EUROPE AIR SPORTS"/>
          <p:cNvSpPr txBox="1"/>
          <p:nvPr/>
        </p:nvSpPr>
        <p:spPr>
          <a:xfrm>
            <a:off x="10701812" y="8832996"/>
            <a:ext cx="3093796" cy="50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200" cap="all">
                <a:solidFill>
                  <a:srgbClr val="384D8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2200"/>
              <a:t>EUROPE AIR SPORTS</a:t>
            </a:r>
          </a:p>
        </p:txBody>
      </p:sp>
      <p:sp>
        <p:nvSpPr>
          <p:cNvPr id="5" name="Line"/>
          <p:cNvSpPr/>
          <p:nvPr/>
        </p:nvSpPr>
        <p:spPr>
          <a:xfrm>
            <a:off x="854088" y="9310316"/>
            <a:ext cx="15632088" cy="1"/>
          </a:xfrm>
          <a:prstGeom prst="line">
            <a:avLst/>
          </a:prstGeom>
          <a:ln w="31750">
            <a:solidFill>
              <a:srgbClr val="384D8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23">
              <a:defRPr sz="1200" b="0" i="1">
                <a:solidFill>
                  <a:srgbClr val="22222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sz="1200"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485" y="9296401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urope Air Sports"/>
          <p:cNvSpPr txBox="1">
            <a:spLocks noGrp="1"/>
          </p:cNvSpPr>
          <p:nvPr>
            <p:ph type="ctrTitle"/>
          </p:nvPr>
        </p:nvSpPr>
        <p:spPr>
          <a:xfrm>
            <a:off x="3438525" y="3348887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4D89"/>
                </a:solidFill>
              </a:defRPr>
            </a:lvl1pPr>
          </a:lstStyle>
          <a:p>
            <a:r>
              <a:t>Europe Air Sports</a:t>
            </a:r>
          </a:p>
        </p:txBody>
      </p:sp>
      <p:sp>
        <p:nvSpPr>
          <p:cNvPr id="130" name="Safeguarding the interests of all air sports…"/>
          <p:cNvSpPr txBox="1">
            <a:spLocks noGrp="1"/>
          </p:cNvSpPr>
          <p:nvPr>
            <p:ph type="subTitle" sz="quarter" idx="1"/>
          </p:nvPr>
        </p:nvSpPr>
        <p:spPr>
          <a:xfrm>
            <a:off x="3597388" y="6679916"/>
            <a:ext cx="10464800" cy="1117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7490">
              <a:defRPr sz="3404">
                <a:solidFill>
                  <a:srgbClr val="394D89"/>
                </a:solidFill>
              </a:defRPr>
            </a:pPr>
            <a:r>
              <a:t>Safeguarding the interests of all air sports</a:t>
            </a:r>
          </a:p>
          <a:p>
            <a:pPr defTabSz="537490">
              <a:defRPr sz="3404">
                <a:solidFill>
                  <a:srgbClr val="394D89"/>
                </a:solidFill>
              </a:defRPr>
            </a:pPr>
            <a:r>
              <a:t>and general aviation in Europe</a:t>
            </a:r>
          </a:p>
        </p:txBody>
      </p:sp>
      <p:sp>
        <p:nvSpPr>
          <p:cNvPr id="4" name="Safeguarding the interests of all air sports…"/>
          <p:cNvSpPr txBox="1">
            <a:spLocks/>
          </p:cNvSpPr>
          <p:nvPr/>
        </p:nvSpPr>
        <p:spPr>
          <a:xfrm>
            <a:off x="3510302" y="2197221"/>
            <a:ext cx="10638972" cy="22452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537490" hangingPunct="1">
              <a:defRPr sz="3404">
                <a:solidFill>
                  <a:srgbClr val="394D89"/>
                </a:solidFill>
              </a:defRPr>
            </a:pPr>
            <a:r>
              <a:rPr lang="en-US" sz="3404" b="1" i="1">
                <a:solidFill>
                  <a:srgbClr val="394D89"/>
                </a:solidFill>
              </a:rPr>
              <a:t>Missä mennään EU-edunvalvonnassa?</a:t>
            </a:r>
          </a:p>
          <a:p>
            <a:pPr defTabSz="537490" hangingPunct="1">
              <a:defRPr sz="3404">
                <a:solidFill>
                  <a:srgbClr val="394D89"/>
                </a:solidFill>
              </a:defRPr>
            </a:pPr>
            <a:r>
              <a:rPr lang="en-US" sz="3404" b="1" i="1">
                <a:solidFill>
                  <a:srgbClr val="394D89"/>
                </a:solidFill>
              </a:rPr>
              <a:t>SIL </a:t>
            </a:r>
            <a:r>
              <a:rPr lang="en-US" sz="3404" b="1" i="1">
                <a:solidFill>
                  <a:srgbClr val="394D89"/>
                </a:solidFill>
              </a:rPr>
              <a:t>Avainhenkilöpäivät </a:t>
            </a:r>
            <a:r>
              <a:rPr lang="en-US" sz="3404" b="1" i="1" smtClean="0">
                <a:solidFill>
                  <a:srgbClr val="394D89"/>
                </a:solidFill>
              </a:rPr>
              <a:t>3.10.2021</a:t>
            </a:r>
            <a:endParaRPr lang="en-US" sz="3404" b="1" i="1">
              <a:solidFill>
                <a:srgbClr val="394D89"/>
              </a:solidFill>
            </a:endParaRPr>
          </a:p>
          <a:p>
            <a:pPr defTabSz="537490" hangingPunct="1">
              <a:defRPr sz="3404">
                <a:solidFill>
                  <a:srgbClr val="394D89"/>
                </a:solidFill>
              </a:defRPr>
            </a:pPr>
            <a:r>
              <a:rPr lang="en-US" sz="2100" b="1" i="1">
                <a:solidFill>
                  <a:srgbClr val="394D89"/>
                </a:solidFill>
              </a:rPr>
              <a:t>Nils Rostedt, EAS Programme manager</a:t>
            </a:r>
            <a:endParaRPr lang="en-US" sz="2100" b="1" i="1">
              <a:solidFill>
                <a:srgbClr val="394D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o are we?"/>
          <p:cNvSpPr txBox="1">
            <a:spLocks noGrp="1"/>
          </p:cNvSpPr>
          <p:nvPr>
            <p:ph type="title"/>
          </p:nvPr>
        </p:nvSpPr>
        <p:spPr>
          <a:xfrm>
            <a:off x="3269521" y="134775"/>
            <a:ext cx="11099800" cy="1518816"/>
          </a:xfrm>
          <a:prstGeom prst="rect">
            <a:avLst/>
          </a:prstGeom>
        </p:spPr>
        <p:txBody>
          <a:bodyPr/>
          <a:lstStyle>
            <a:lvl1pPr>
              <a:defRPr sz="6200">
                <a:solidFill>
                  <a:srgbClr val="394D89"/>
                </a:solidFill>
              </a:defRPr>
            </a:lvl1pPr>
          </a:lstStyle>
          <a:p>
            <a:r>
              <a:rPr lang="sv-FI" smtClean="0"/>
              <a:t>Mikä EAS?</a:t>
            </a:r>
            <a:endParaRPr/>
          </a:p>
        </p:txBody>
      </p:sp>
      <p:sp>
        <p:nvSpPr>
          <p:cNvPr id="133" name="Europe Air Sports represents 700,000 private pilots of all air sports in Europe…"/>
          <p:cNvSpPr txBox="1">
            <a:spLocks noGrp="1"/>
          </p:cNvSpPr>
          <p:nvPr>
            <p:ph type="body" idx="4294967295"/>
          </p:nvPr>
        </p:nvSpPr>
        <p:spPr>
          <a:xfrm>
            <a:off x="3120232" y="1841501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8953" indent="-368953" defTabSz="484910">
              <a:spcBef>
                <a:spcPts val="1900"/>
              </a:spcBef>
              <a:defRPr sz="2656"/>
            </a:pPr>
            <a:r>
              <a:rPr sz="3600" dirty="0"/>
              <a:t>Europe Air </a:t>
            </a:r>
            <a:r>
              <a:rPr sz="3600"/>
              <a:t>Sports </a:t>
            </a:r>
            <a:r>
              <a:rPr lang="sv-FI" sz="3600"/>
              <a:t>edustaa </a:t>
            </a:r>
            <a:r>
              <a:rPr sz="3600" b="1"/>
              <a:t>700</a:t>
            </a:r>
            <a:r>
              <a:rPr lang="nb-NO" sz="3600" b="1" dirty="0"/>
              <a:t>.</a:t>
            </a:r>
            <a:r>
              <a:rPr sz="3600" b="1"/>
              <a:t>000 </a:t>
            </a:r>
            <a:r>
              <a:rPr lang="sv-FI" sz="3600"/>
              <a:t>harraste- ja urheiluilmailun kaikkien lajien yksityislentäjää Euroopassa</a:t>
            </a:r>
            <a:endParaRPr sz="3600" dirty="0"/>
          </a:p>
          <a:p>
            <a:pPr marL="368953" indent="-368953" defTabSz="484910">
              <a:spcBef>
                <a:spcPts val="1900"/>
              </a:spcBef>
              <a:defRPr sz="2656"/>
            </a:pPr>
            <a:r>
              <a:rPr lang="sv-FI" sz="3600"/>
              <a:t>Jäsenet: </a:t>
            </a:r>
            <a:endParaRPr sz="3600" dirty="0"/>
          </a:p>
          <a:p>
            <a:pPr marL="737906" lvl="1" indent="-368953" defTabSz="484910">
              <a:spcBef>
                <a:spcPts val="200"/>
              </a:spcBef>
              <a:defRPr sz="2656"/>
            </a:pPr>
            <a:r>
              <a:rPr lang="sv-FI" smtClean="0"/>
              <a:t>Euroopan kansalliset ilmailuliitot kuten SIL</a:t>
            </a:r>
            <a:endParaRPr dirty="0"/>
          </a:p>
          <a:p>
            <a:pPr marL="737906" lvl="1" indent="-368953" defTabSz="484910">
              <a:spcBef>
                <a:spcPts val="500"/>
              </a:spcBef>
              <a:defRPr sz="2656"/>
            </a:pPr>
            <a:r>
              <a:rPr lang="sv-FI" smtClean="0"/>
              <a:t>Harraste- urheuilu- ja yleisilmailun Euroopan lajijärjestöt</a:t>
            </a:r>
            <a:endParaRPr dirty="0"/>
          </a:p>
          <a:p>
            <a:pPr marL="1106861" lvl="2" indent="-368953" defTabSz="484910">
              <a:spcBef>
                <a:spcPts val="500"/>
              </a:spcBef>
              <a:buSzPct val="93000"/>
              <a:buChar char="๏"/>
              <a:defRPr sz="2656"/>
            </a:pPr>
            <a:r>
              <a:rPr sz="2000" dirty="0"/>
              <a:t>EGU      – European Glider Union</a:t>
            </a:r>
          </a:p>
          <a:p>
            <a:pPr marL="1106861" lvl="2" indent="-368953" defTabSz="484910">
              <a:spcBef>
                <a:spcPts val="500"/>
              </a:spcBef>
              <a:buSzPct val="93000"/>
              <a:buChar char="๏"/>
              <a:defRPr sz="2656"/>
            </a:pPr>
            <a:r>
              <a:rPr sz="2000" dirty="0"/>
              <a:t>EMF      – European Microlight Federation</a:t>
            </a:r>
          </a:p>
          <a:p>
            <a:pPr marL="1106861" lvl="2" indent="-368953" defTabSz="484910">
              <a:spcBef>
                <a:spcPts val="500"/>
              </a:spcBef>
              <a:buSzPct val="93000"/>
              <a:buChar char="๏"/>
              <a:defRPr sz="2656"/>
            </a:pPr>
            <a:r>
              <a:rPr sz="2000" dirty="0"/>
              <a:t>EBF       – European Ballooning Federation</a:t>
            </a:r>
          </a:p>
          <a:p>
            <a:pPr marL="1106861" lvl="2" indent="-368953" defTabSz="484910">
              <a:spcBef>
                <a:spcPts val="500"/>
              </a:spcBef>
              <a:buSzPct val="93000"/>
              <a:buChar char="๏"/>
              <a:defRPr sz="2656"/>
            </a:pPr>
            <a:r>
              <a:rPr sz="2000" dirty="0"/>
              <a:t>EHPU    – European Hanggliding and Paragliding Union</a:t>
            </a:r>
          </a:p>
          <a:p>
            <a:pPr marL="1106861" lvl="2" indent="-368953" defTabSz="484910">
              <a:spcBef>
                <a:spcPts val="500"/>
              </a:spcBef>
              <a:buSzPct val="93000"/>
              <a:buChar char="๏"/>
              <a:defRPr sz="2656"/>
            </a:pPr>
            <a:r>
              <a:rPr sz="2000" dirty="0"/>
              <a:t>EPFU     – European Powered Flying Union</a:t>
            </a:r>
          </a:p>
          <a:p>
            <a:pPr marL="1106861" lvl="2" indent="-368953" defTabSz="484910">
              <a:spcBef>
                <a:spcPts val="500"/>
              </a:spcBef>
              <a:buSzPct val="93000"/>
              <a:buChar char="๏"/>
              <a:defRPr sz="2656"/>
            </a:pPr>
            <a:r>
              <a:rPr sz="2000" dirty="0"/>
              <a:t>EMFU    – European Model Flying Union</a:t>
            </a:r>
          </a:p>
          <a:p>
            <a:pPr marL="1106861" lvl="2" indent="-368953" defTabSz="484910">
              <a:spcBef>
                <a:spcPts val="500"/>
              </a:spcBef>
              <a:buSzPct val="93000"/>
              <a:buChar char="๏"/>
              <a:defRPr sz="2656"/>
            </a:pPr>
            <a:r>
              <a:rPr sz="2000" dirty="0"/>
              <a:t>EFLEVA – European Federation of Light Experimental</a:t>
            </a:r>
            <a:br>
              <a:rPr sz="2000" dirty="0"/>
            </a:br>
            <a:r>
              <a:rPr sz="2000" dirty="0"/>
              <a:t>                 and Vintage Aircraft</a:t>
            </a:r>
          </a:p>
          <a:p>
            <a:pPr marL="1106861" lvl="2" indent="-368953" defTabSz="484910">
              <a:spcBef>
                <a:spcPts val="500"/>
              </a:spcBef>
              <a:buSzPct val="93000"/>
              <a:buChar char="๏"/>
              <a:defRPr sz="2656"/>
            </a:pPr>
            <a:r>
              <a:rPr sz="2000" dirty="0"/>
              <a:t>PPL/IR Europe - Private Pilots </a:t>
            </a:r>
            <a:r>
              <a:rPr sz="2000"/>
              <a:t>in </a:t>
            </a:r>
            <a:r>
              <a:rPr sz="2000"/>
              <a:t>Europe</a:t>
            </a:r>
            <a:r>
              <a:rPr lang="sv-FI" sz="2000"/>
              <a:t> that are </a:t>
            </a:r>
            <a:r>
              <a:rPr sz="2000"/>
              <a:t>                 </a:t>
            </a:r>
            <a:r>
              <a:rPr lang="sv-FI" sz="2000"/>
              <a:t>					    </a:t>
            </a:r>
            <a:r>
              <a:rPr sz="2000"/>
              <a:t>operating </a:t>
            </a:r>
            <a:r>
              <a:rPr sz="2000" dirty="0"/>
              <a:t>under IFR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hat do we do?"/>
          <p:cNvSpPr txBox="1">
            <a:spLocks noGrp="1"/>
          </p:cNvSpPr>
          <p:nvPr>
            <p:ph type="title"/>
          </p:nvPr>
        </p:nvSpPr>
        <p:spPr>
          <a:xfrm>
            <a:off x="2808277" y="729958"/>
            <a:ext cx="11723708" cy="14742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6400">
                <a:solidFill>
                  <a:srgbClr val="394D89"/>
                </a:solidFill>
              </a:defRPr>
            </a:pPr>
            <a:r>
              <a:rPr lang="sv-FI" smtClean="0"/>
              <a:t>Mitä EAS tekee?</a:t>
            </a:r>
            <a:br>
              <a:rPr lang="sv-FI" smtClean="0"/>
            </a:br>
            <a:r>
              <a:rPr lang="sv-FI" sz="3101">
                <a:latin typeface="Helvetica Neue"/>
                <a:ea typeface="Helvetica Neue"/>
                <a:cs typeface="Helvetica Neue"/>
                <a:sym typeface="Helvetica Neue"/>
              </a:rPr>
              <a:t>Euroopan harraste- ja urheiluilmailun toimintaedellysten </a:t>
            </a:r>
            <a:r>
              <a:rPr lang="sv-FI" sz="3101">
                <a:latin typeface="Helvetica Neue"/>
                <a:ea typeface="Helvetica Neue"/>
                <a:cs typeface="Helvetica Neue"/>
                <a:sym typeface="Helvetica Neue"/>
              </a:rPr>
              <a:t>turvaaminen </a:t>
            </a:r>
            <a:r>
              <a:rPr lang="sv-FI" sz="3101">
                <a:latin typeface="Helvetica Neue"/>
                <a:ea typeface="Helvetica Neue"/>
                <a:cs typeface="Helvetica Neue"/>
                <a:sym typeface="Helvetica Neue"/>
              </a:rPr>
              <a:t>ja kehitys</a:t>
            </a:r>
            <a:br>
              <a:rPr lang="sv-FI" sz="3101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101"/>
          </a:p>
        </p:txBody>
      </p:sp>
      <p:grpSp>
        <p:nvGrpSpPr>
          <p:cNvPr id="203" name="Content Placeholder 7"/>
          <p:cNvGrpSpPr/>
          <p:nvPr/>
        </p:nvGrpSpPr>
        <p:grpSpPr>
          <a:xfrm>
            <a:off x="2447649" y="2015413"/>
            <a:ext cx="12084336" cy="6867331"/>
            <a:chOff x="0" y="-1"/>
            <a:chExt cx="10014073" cy="5643147"/>
          </a:xfrm>
        </p:grpSpPr>
        <p:grpSp>
          <p:nvGrpSpPr>
            <p:cNvPr id="175" name="Group"/>
            <p:cNvGrpSpPr/>
            <p:nvPr/>
          </p:nvGrpSpPr>
          <p:grpSpPr>
            <a:xfrm>
              <a:off x="1688905" y="3436941"/>
              <a:ext cx="1985431" cy="1695482"/>
              <a:chOff x="0" y="-1"/>
              <a:chExt cx="1985430" cy="1695480"/>
            </a:xfrm>
          </p:grpSpPr>
          <p:sp>
            <p:nvSpPr>
              <p:cNvPr id="173" name="Shape"/>
              <p:cNvSpPr/>
              <p:nvPr/>
            </p:nvSpPr>
            <p:spPr>
              <a:xfrm>
                <a:off x="0" y="-1"/>
                <a:ext cx="1974863" cy="1695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rgbClr val="326065"/>
              </a:solidFill>
              <a:ln w="9525" cap="flat">
                <a:solidFill>
                  <a:srgbClr val="C4652D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31">
                  <a:lnSpc>
                    <a:spcPct val="90000"/>
                  </a:lnSpc>
                  <a:spcBef>
                    <a:spcPts val="700"/>
                  </a:spcBef>
                  <a:defRPr sz="14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400"/>
              </a:p>
            </p:txBody>
          </p:sp>
          <p:sp>
            <p:nvSpPr>
              <p:cNvPr id="174" name="Aim to ensure evidence- and risk-based regulation"/>
              <p:cNvSpPr txBox="1"/>
              <p:nvPr/>
            </p:nvSpPr>
            <p:spPr>
              <a:xfrm>
                <a:off x="104564" y="417893"/>
                <a:ext cx="1880866" cy="9779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4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v-FI" sz="2400"/>
                  <a:t>Riski- ja </a:t>
                </a:r>
              </a:p>
              <a:p>
                <a:r>
                  <a:rPr lang="sv-FI" sz="2400"/>
                  <a:t>näyttö-</a:t>
                </a:r>
              </a:p>
              <a:p>
                <a:r>
                  <a:rPr lang="sv-FI" sz="2400"/>
                  <a:t>perusteinen sääntely </a:t>
                </a:r>
                <a:endParaRPr sz="2400"/>
              </a:p>
            </p:txBody>
          </p:sp>
        </p:grpSp>
        <p:sp>
          <p:nvSpPr>
            <p:cNvPr id="177" name="Shape"/>
            <p:cNvSpPr/>
            <p:nvPr/>
          </p:nvSpPr>
          <p:spPr>
            <a:xfrm>
              <a:off x="0" y="2411783"/>
              <a:ext cx="1974863" cy="169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6" y="0"/>
                  </a:lnTo>
                  <a:lnTo>
                    <a:pt x="16964" y="0"/>
                  </a:lnTo>
                  <a:lnTo>
                    <a:pt x="21600" y="10800"/>
                  </a:lnTo>
                  <a:lnTo>
                    <a:pt x="16964" y="21600"/>
                  </a:lnTo>
                  <a:lnTo>
                    <a:pt x="4636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 l="1008" t="-42248" r="-1008" b="-17768"/>
              </a:stretch>
            </a:blip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178" name="Shape"/>
            <p:cNvSpPr/>
            <p:nvPr/>
          </p:nvSpPr>
          <p:spPr>
            <a:xfrm>
              <a:off x="1352874" y="3861585"/>
              <a:ext cx="230367" cy="19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181" name="Group"/>
            <p:cNvGrpSpPr/>
            <p:nvPr/>
          </p:nvGrpSpPr>
          <p:grpSpPr>
            <a:xfrm>
              <a:off x="4534765" y="2907039"/>
              <a:ext cx="1974863" cy="1695480"/>
              <a:chOff x="0" y="0"/>
              <a:chExt cx="1974862" cy="1695478"/>
            </a:xfrm>
          </p:grpSpPr>
          <p:sp>
            <p:nvSpPr>
              <p:cNvPr id="179" name="Shape"/>
              <p:cNvSpPr/>
              <p:nvPr/>
            </p:nvSpPr>
            <p:spPr>
              <a:xfrm>
                <a:off x="0" y="-1"/>
                <a:ext cx="1974863" cy="1695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rgbClr val="83BCC1"/>
              </a:solidFill>
              <a:ln w="9525" cap="flat">
                <a:solidFill>
                  <a:srgbClr val="C4652D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31">
                  <a:lnSpc>
                    <a:spcPct val="90000"/>
                  </a:lnSpc>
                  <a:spcBef>
                    <a:spcPts val="700"/>
                  </a:spcBef>
                  <a:defRPr sz="1400" b="0">
                    <a:solidFill>
                      <a:srgbClr val="2B4A5E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400"/>
              </a:p>
            </p:txBody>
          </p:sp>
          <p:sp>
            <p:nvSpPr>
              <p:cNvPr id="180" name="Campaign for sensible medicals…"/>
              <p:cNvSpPr txBox="1"/>
              <p:nvPr/>
            </p:nvSpPr>
            <p:spPr>
              <a:xfrm>
                <a:off x="305861" y="524633"/>
                <a:ext cx="1363141" cy="6462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22331">
                  <a:lnSpc>
                    <a:spcPct val="90000"/>
                  </a:lnSpc>
                  <a:spcBef>
                    <a:spcPts val="500"/>
                  </a:spcBef>
                  <a:defRPr sz="1400" b="0">
                    <a:solidFill>
                      <a:srgbClr val="2B4A5E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sv-FI" sz="2801"/>
                  <a:t>Lento-</a:t>
                </a:r>
              </a:p>
              <a:p>
                <a:pPr defTabSz="622331">
                  <a:lnSpc>
                    <a:spcPct val="90000"/>
                  </a:lnSpc>
                  <a:spcBef>
                    <a:spcPts val="500"/>
                  </a:spcBef>
                  <a:defRPr sz="1400" b="0">
                    <a:solidFill>
                      <a:srgbClr val="2B4A5E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sv-FI" sz="2801"/>
                  <a:t>toiminta</a:t>
                </a:r>
                <a:endParaRPr sz="2801"/>
              </a:p>
            </p:txBody>
          </p:sp>
        </p:grpSp>
        <p:sp>
          <p:nvSpPr>
            <p:cNvPr id="182" name="Shape"/>
            <p:cNvSpPr/>
            <p:nvPr/>
          </p:nvSpPr>
          <p:spPr>
            <a:xfrm>
              <a:off x="1524916" y="241393"/>
              <a:ext cx="230367" cy="1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183" name="Shape"/>
            <p:cNvSpPr/>
            <p:nvPr/>
          </p:nvSpPr>
          <p:spPr>
            <a:xfrm>
              <a:off x="205571" y="170195"/>
              <a:ext cx="1974863" cy="169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6" y="0"/>
                  </a:lnTo>
                  <a:lnTo>
                    <a:pt x="16964" y="0"/>
                  </a:lnTo>
                  <a:lnTo>
                    <a:pt x="21600" y="10800"/>
                  </a:lnTo>
                  <a:lnTo>
                    <a:pt x="16964" y="21600"/>
                  </a:lnTo>
                  <a:lnTo>
                    <a:pt x="4636" y="21600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184" name="Shape"/>
            <p:cNvSpPr/>
            <p:nvPr/>
          </p:nvSpPr>
          <p:spPr>
            <a:xfrm>
              <a:off x="5895263" y="4391309"/>
              <a:ext cx="230366" cy="1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187" name="Group"/>
            <p:cNvGrpSpPr/>
            <p:nvPr/>
          </p:nvGrpSpPr>
          <p:grpSpPr>
            <a:xfrm>
              <a:off x="1699471" y="1453977"/>
              <a:ext cx="1974864" cy="1695482"/>
              <a:chOff x="0" y="-1"/>
              <a:chExt cx="1974863" cy="1695480"/>
            </a:xfrm>
          </p:grpSpPr>
          <p:sp>
            <p:nvSpPr>
              <p:cNvPr id="185" name="Shape"/>
              <p:cNvSpPr/>
              <p:nvPr/>
            </p:nvSpPr>
            <p:spPr>
              <a:xfrm>
                <a:off x="0" y="-1"/>
                <a:ext cx="1974863" cy="1695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rgbClr val="326065"/>
              </a:solidFill>
              <a:ln w="9525" cap="flat">
                <a:solidFill>
                  <a:srgbClr val="C4652D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31">
                  <a:lnSpc>
                    <a:spcPct val="90000"/>
                  </a:lnSpc>
                  <a:spcBef>
                    <a:spcPts val="700"/>
                  </a:spcBef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50"/>
              </a:p>
            </p:txBody>
          </p:sp>
          <p:sp>
            <p:nvSpPr>
              <p:cNvPr id="186" name="Aim to achieve proportionate regulation"/>
              <p:cNvSpPr txBox="1"/>
              <p:nvPr/>
            </p:nvSpPr>
            <p:spPr>
              <a:xfrm>
                <a:off x="72822" y="443739"/>
                <a:ext cx="1732146" cy="8120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4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v-FI" sz="2400"/>
                  <a:t>Suhteellisuutta määräyksiin</a:t>
                </a:r>
                <a:endParaRPr sz="2400"/>
              </a:p>
            </p:txBody>
          </p:sp>
        </p:grpSp>
        <p:sp>
          <p:nvSpPr>
            <p:cNvPr id="188" name="Shape"/>
            <p:cNvSpPr/>
            <p:nvPr/>
          </p:nvSpPr>
          <p:spPr>
            <a:xfrm>
              <a:off x="3052347" y="1486020"/>
              <a:ext cx="230367" cy="19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189" name="Shape"/>
            <p:cNvSpPr/>
            <p:nvPr/>
          </p:nvSpPr>
          <p:spPr>
            <a:xfrm>
              <a:off x="6307562" y="1995330"/>
              <a:ext cx="1974863" cy="169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6" y="0"/>
                  </a:lnTo>
                  <a:lnTo>
                    <a:pt x="16964" y="0"/>
                  </a:lnTo>
                  <a:lnTo>
                    <a:pt x="21600" y="10800"/>
                  </a:lnTo>
                  <a:lnTo>
                    <a:pt x="16964" y="21600"/>
                  </a:lnTo>
                  <a:lnTo>
                    <a:pt x="4636" y="21600"/>
                  </a:lnTo>
                  <a:close/>
                </a:path>
              </a:pathLst>
            </a:custGeom>
            <a:blipFill rotWithShape="1">
              <a:blip r:embed="rId4"/>
              <a:srcRect/>
              <a:stretch>
                <a:fillRect/>
              </a:stretch>
            </a:blip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190" name="Shape"/>
            <p:cNvSpPr/>
            <p:nvPr/>
          </p:nvSpPr>
          <p:spPr>
            <a:xfrm>
              <a:off x="6719855" y="4061471"/>
              <a:ext cx="230367" cy="19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193" name="Group"/>
            <p:cNvGrpSpPr/>
            <p:nvPr/>
          </p:nvGrpSpPr>
          <p:grpSpPr>
            <a:xfrm>
              <a:off x="4534769" y="928006"/>
              <a:ext cx="1974864" cy="1695482"/>
              <a:chOff x="0" y="-1"/>
              <a:chExt cx="1974863" cy="1695480"/>
            </a:xfrm>
          </p:grpSpPr>
          <p:sp>
            <p:nvSpPr>
              <p:cNvPr id="191" name="Shape"/>
              <p:cNvSpPr/>
              <p:nvPr/>
            </p:nvSpPr>
            <p:spPr>
              <a:xfrm>
                <a:off x="0" y="-1"/>
                <a:ext cx="1974863" cy="1695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rgbClr val="83BCC1"/>
              </a:solidFill>
              <a:ln w="9525" cap="flat">
                <a:solidFill>
                  <a:srgbClr val="C4652D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31">
                  <a:lnSpc>
                    <a:spcPct val="90000"/>
                  </a:lnSpc>
                  <a:spcBef>
                    <a:spcPts val="700"/>
                  </a:spcBef>
                  <a:defRPr sz="1400" b="0">
                    <a:solidFill>
                      <a:srgbClr val="2B4A5E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400"/>
              </a:p>
            </p:txBody>
          </p:sp>
          <p:sp>
            <p:nvSpPr>
              <p:cNvPr id="192" name="Campaign to reduce paperwork…"/>
              <p:cNvSpPr txBox="1"/>
              <p:nvPr/>
            </p:nvSpPr>
            <p:spPr>
              <a:xfrm>
                <a:off x="220997" y="414646"/>
                <a:ext cx="1558248" cy="8073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22331">
                  <a:lnSpc>
                    <a:spcPct val="90000"/>
                  </a:lnSpc>
                  <a:spcBef>
                    <a:spcPts val="500"/>
                  </a:spcBef>
                  <a:defRPr sz="1400" b="0">
                    <a:solidFill>
                      <a:srgbClr val="2B4A5E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sv-FI" sz="2801"/>
                  <a:t>Huolto-</a:t>
                </a:r>
              </a:p>
              <a:p>
                <a:pPr defTabSz="622331">
                  <a:lnSpc>
                    <a:spcPct val="90000"/>
                  </a:lnSpc>
                  <a:spcBef>
                    <a:spcPts val="500"/>
                  </a:spcBef>
                  <a:defRPr sz="1400" b="0">
                    <a:solidFill>
                      <a:srgbClr val="2B4A5E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sv-FI" sz="2801"/>
                  <a:t>määräykset</a:t>
                </a:r>
                <a:endParaRPr sz="2801"/>
              </a:p>
            </p:txBody>
          </p:sp>
        </p:grpSp>
        <p:sp>
          <p:nvSpPr>
            <p:cNvPr id="194" name="Shape"/>
            <p:cNvSpPr/>
            <p:nvPr/>
          </p:nvSpPr>
          <p:spPr>
            <a:xfrm>
              <a:off x="5895263" y="2412283"/>
              <a:ext cx="230367" cy="1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195" name="Shape"/>
            <p:cNvSpPr/>
            <p:nvPr/>
          </p:nvSpPr>
          <p:spPr>
            <a:xfrm>
              <a:off x="6307567" y="3979016"/>
              <a:ext cx="1974863" cy="166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550" y="0"/>
                  </a:lnTo>
                  <a:lnTo>
                    <a:pt x="17050" y="0"/>
                  </a:lnTo>
                  <a:lnTo>
                    <a:pt x="21600" y="10800"/>
                  </a:lnTo>
                  <a:lnTo>
                    <a:pt x="17050" y="21600"/>
                  </a:lnTo>
                  <a:lnTo>
                    <a:pt x="4550" y="21600"/>
                  </a:lnTo>
                  <a:close/>
                </a:path>
              </a:pathLst>
            </a:custGeom>
            <a:blipFill rotWithShape="1">
              <a:blip r:embed="rId5"/>
              <a:srcRect/>
              <a:stretch>
                <a:fillRect/>
              </a:stretch>
            </a:blip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196" name="Shape"/>
            <p:cNvSpPr/>
            <p:nvPr/>
          </p:nvSpPr>
          <p:spPr>
            <a:xfrm>
              <a:off x="7676645" y="3484255"/>
              <a:ext cx="230367" cy="1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199" name="Group"/>
            <p:cNvGrpSpPr/>
            <p:nvPr/>
          </p:nvGrpSpPr>
          <p:grpSpPr>
            <a:xfrm>
              <a:off x="6307567" y="-1"/>
              <a:ext cx="1974864" cy="1695481"/>
              <a:chOff x="0" y="-1"/>
              <a:chExt cx="1974863" cy="1695480"/>
            </a:xfrm>
          </p:grpSpPr>
          <p:sp>
            <p:nvSpPr>
              <p:cNvPr id="197" name="Shape"/>
              <p:cNvSpPr/>
              <p:nvPr/>
            </p:nvSpPr>
            <p:spPr>
              <a:xfrm>
                <a:off x="0" y="-1"/>
                <a:ext cx="1974863" cy="1695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rgbClr val="83BCC1"/>
              </a:solidFill>
              <a:ln w="9525" cap="flat">
                <a:solidFill>
                  <a:srgbClr val="C4652D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22331">
                  <a:lnSpc>
                    <a:spcPct val="90000"/>
                  </a:lnSpc>
                  <a:spcBef>
                    <a:spcPts val="700"/>
                  </a:spcBef>
                  <a:defRPr sz="1400" b="0">
                    <a:solidFill>
                      <a:srgbClr val="2B4A5E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400"/>
              </a:p>
            </p:txBody>
          </p:sp>
          <p:sp>
            <p:nvSpPr>
              <p:cNvPr id="198" name="Campaign for light  maintenance regimes…"/>
              <p:cNvSpPr txBox="1"/>
              <p:nvPr/>
            </p:nvSpPr>
            <p:spPr>
              <a:xfrm>
                <a:off x="368502" y="435237"/>
                <a:ext cx="1363141" cy="8563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22331">
                  <a:lnSpc>
                    <a:spcPct val="90000"/>
                  </a:lnSpc>
                  <a:spcBef>
                    <a:spcPts val="500"/>
                  </a:spcBef>
                  <a:defRPr sz="1400" b="0">
                    <a:solidFill>
                      <a:srgbClr val="2B4A5E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sv-FI" sz="2801"/>
                  <a:t>Lupakirjat</a:t>
                </a:r>
                <a:endParaRPr sz="2801"/>
              </a:p>
            </p:txBody>
          </p:sp>
        </p:grpSp>
        <p:sp>
          <p:nvSpPr>
            <p:cNvPr id="200" name="Shape"/>
            <p:cNvSpPr/>
            <p:nvPr/>
          </p:nvSpPr>
          <p:spPr>
            <a:xfrm>
              <a:off x="7676646" y="1422771"/>
              <a:ext cx="230367" cy="1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01" name="Shape"/>
            <p:cNvSpPr/>
            <p:nvPr/>
          </p:nvSpPr>
          <p:spPr>
            <a:xfrm>
              <a:off x="8039210" y="876549"/>
              <a:ext cx="1974863" cy="169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6" y="0"/>
                  </a:lnTo>
                  <a:lnTo>
                    <a:pt x="16964" y="0"/>
                  </a:lnTo>
                  <a:lnTo>
                    <a:pt x="21600" y="10800"/>
                  </a:lnTo>
                  <a:lnTo>
                    <a:pt x="16964" y="21600"/>
                  </a:lnTo>
                  <a:lnTo>
                    <a:pt x="4636" y="21600"/>
                  </a:lnTo>
                  <a:close/>
                </a:path>
              </a:pathLst>
            </a:custGeom>
            <a:blipFill rotWithShape="1">
              <a:blip r:embed="rId6"/>
              <a:srcRect/>
              <a:stretch>
                <a:fillRect/>
              </a:stretch>
            </a:blip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02" name="Shape"/>
            <p:cNvSpPr/>
            <p:nvPr/>
          </p:nvSpPr>
          <p:spPr>
            <a:xfrm>
              <a:off x="8121666" y="1670149"/>
              <a:ext cx="230367" cy="1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C465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How do we do it?"/>
          <p:cNvSpPr txBox="1">
            <a:spLocks noGrp="1"/>
          </p:cNvSpPr>
          <p:nvPr>
            <p:ph type="title"/>
          </p:nvPr>
        </p:nvSpPr>
        <p:spPr>
          <a:xfrm>
            <a:off x="3120231" y="205274"/>
            <a:ext cx="11099800" cy="1315358"/>
          </a:xfrm>
          <a:prstGeom prst="rect">
            <a:avLst/>
          </a:prstGeom>
        </p:spPr>
        <p:txBody>
          <a:bodyPr/>
          <a:lstStyle>
            <a:lvl1pPr>
              <a:defRPr sz="6200">
                <a:solidFill>
                  <a:srgbClr val="394D89"/>
                </a:solidFill>
              </a:defRPr>
            </a:lvl1pPr>
          </a:lstStyle>
          <a:p>
            <a:r>
              <a:rPr lang="sv-FI" smtClean="0"/>
              <a:t>Miten teemme sen?</a:t>
            </a:r>
            <a:endParaRPr/>
          </a:p>
        </p:txBody>
      </p:sp>
      <p:grpSp>
        <p:nvGrpSpPr>
          <p:cNvPr id="237" name="Content Placeholder 7"/>
          <p:cNvGrpSpPr/>
          <p:nvPr/>
        </p:nvGrpSpPr>
        <p:grpSpPr>
          <a:xfrm>
            <a:off x="2354342" y="1520633"/>
            <a:ext cx="12633650" cy="6320225"/>
            <a:chOff x="2225" y="-30656"/>
            <a:chExt cx="11686929" cy="5633118"/>
          </a:xfrm>
        </p:grpSpPr>
        <p:grpSp>
          <p:nvGrpSpPr>
            <p:cNvPr id="208" name="Group"/>
            <p:cNvGrpSpPr/>
            <p:nvPr/>
          </p:nvGrpSpPr>
          <p:grpSpPr>
            <a:xfrm>
              <a:off x="1806631" y="961727"/>
              <a:ext cx="2100687" cy="1803804"/>
              <a:chOff x="-1" y="0"/>
              <a:chExt cx="2100685" cy="1803803"/>
            </a:xfrm>
          </p:grpSpPr>
          <p:sp>
            <p:nvSpPr>
              <p:cNvPr id="206" name="Shape"/>
              <p:cNvSpPr/>
              <p:nvPr/>
            </p:nvSpPr>
            <p:spPr>
              <a:xfrm>
                <a:off x="-1" y="0"/>
                <a:ext cx="2100685" cy="1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7" y="0"/>
                    </a:lnTo>
                    <a:lnTo>
                      <a:pt x="16963" y="0"/>
                    </a:lnTo>
                    <a:lnTo>
                      <a:pt x="21600" y="10800"/>
                    </a:lnTo>
                    <a:lnTo>
                      <a:pt x="16963" y="21600"/>
                    </a:lnTo>
                    <a:lnTo>
                      <a:pt x="4637" y="21600"/>
                    </a:lnTo>
                    <a:close/>
                  </a:path>
                </a:pathLst>
              </a:custGeom>
              <a:solidFill>
                <a:srgbClr val="A04DA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79">
                  <a:lnSpc>
                    <a:spcPct val="90000"/>
                  </a:lnSpc>
                  <a:spcBef>
                    <a:spcPts val="7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00"/>
              </a:p>
            </p:txBody>
          </p:sp>
          <p:sp>
            <p:nvSpPr>
              <p:cNvPr id="207" name="Coordinate technical expertise of members"/>
              <p:cNvSpPr txBox="1"/>
              <p:nvPr/>
            </p:nvSpPr>
            <p:spPr>
              <a:xfrm>
                <a:off x="225087" y="473686"/>
                <a:ext cx="1712911" cy="9593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77850">
                  <a:lnSpc>
                    <a:spcPct val="90000"/>
                  </a:lnSpc>
                  <a:spcBef>
                    <a:spcPts val="5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584229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sv-FI" sz="2801"/>
                  <a:t>Määräys-luonnosten </a:t>
                </a:r>
                <a:r>
                  <a:rPr lang="sv-FI" sz="2801"/>
                  <a:t>analyysi </a:t>
                </a:r>
              </a:p>
            </p:txBody>
          </p:sp>
        </p:grpSp>
        <p:sp>
          <p:nvSpPr>
            <p:cNvPr id="209" name="Shape"/>
            <p:cNvSpPr/>
            <p:nvPr/>
          </p:nvSpPr>
          <p:spPr>
            <a:xfrm>
              <a:off x="1857867" y="3803420"/>
              <a:ext cx="245043" cy="21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60" y="0"/>
                  </a:lnTo>
                  <a:lnTo>
                    <a:pt x="16940" y="0"/>
                  </a:lnTo>
                  <a:lnTo>
                    <a:pt x="21600" y="10800"/>
                  </a:lnTo>
                  <a:lnTo>
                    <a:pt x="16940" y="21600"/>
                  </a:lnTo>
                  <a:lnTo>
                    <a:pt x="466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10" name="Shape"/>
            <p:cNvSpPr/>
            <p:nvPr/>
          </p:nvSpPr>
          <p:spPr>
            <a:xfrm>
              <a:off x="2226" y="1899329"/>
              <a:ext cx="2100684" cy="180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7" y="0"/>
                  </a:lnTo>
                  <a:lnTo>
                    <a:pt x="16963" y="0"/>
                  </a:lnTo>
                  <a:lnTo>
                    <a:pt x="21600" y="10800"/>
                  </a:lnTo>
                  <a:lnTo>
                    <a:pt x="16963" y="21600"/>
                  </a:lnTo>
                  <a:lnTo>
                    <a:pt x="4637" y="21600"/>
                  </a:ln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213" name="Group"/>
            <p:cNvGrpSpPr/>
            <p:nvPr/>
          </p:nvGrpSpPr>
          <p:grpSpPr>
            <a:xfrm>
              <a:off x="3872507" y="1883127"/>
              <a:ext cx="2211940" cy="1904093"/>
              <a:chOff x="-38328" y="-116491"/>
              <a:chExt cx="2211938" cy="1904092"/>
            </a:xfrm>
          </p:grpSpPr>
          <p:sp>
            <p:nvSpPr>
              <p:cNvPr id="211" name="Shape"/>
              <p:cNvSpPr/>
              <p:nvPr/>
            </p:nvSpPr>
            <p:spPr>
              <a:xfrm>
                <a:off x="-38328" y="-116491"/>
                <a:ext cx="2211938" cy="1904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7" y="0"/>
                    </a:lnTo>
                    <a:lnTo>
                      <a:pt x="16963" y="0"/>
                    </a:lnTo>
                    <a:lnTo>
                      <a:pt x="21600" y="10800"/>
                    </a:lnTo>
                    <a:lnTo>
                      <a:pt x="16963" y="21600"/>
                    </a:lnTo>
                    <a:lnTo>
                      <a:pt x="4637" y="21600"/>
                    </a:lnTo>
                    <a:close/>
                  </a:path>
                </a:pathLst>
              </a:custGeom>
              <a:solidFill>
                <a:srgbClr val="406F8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79">
                  <a:lnSpc>
                    <a:spcPct val="90000"/>
                  </a:lnSpc>
                  <a:spcBef>
                    <a:spcPts val="7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00"/>
              </a:p>
            </p:txBody>
          </p:sp>
          <p:sp>
            <p:nvSpPr>
              <p:cNvPr id="212" name="Participate in EASA working groups"/>
              <p:cNvSpPr txBox="1"/>
              <p:nvPr/>
            </p:nvSpPr>
            <p:spPr>
              <a:xfrm>
                <a:off x="-6230" y="539896"/>
                <a:ext cx="2151178" cy="1030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77850">
                  <a:lnSpc>
                    <a:spcPct val="90000"/>
                  </a:lnSpc>
                  <a:spcBef>
                    <a:spcPts val="5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v-FI" sz="2400"/>
                  <a:t>Osallistuminen EASAn ja Komission</a:t>
                </a:r>
              </a:p>
              <a:p>
                <a:r>
                  <a:rPr lang="sv-FI" sz="2400"/>
                  <a:t>työryhmiin</a:t>
                </a:r>
                <a:endParaRPr sz="2400"/>
              </a:p>
            </p:txBody>
          </p:sp>
        </p:grpSp>
        <p:sp>
          <p:nvSpPr>
            <p:cNvPr id="214" name="Shape"/>
            <p:cNvSpPr/>
            <p:nvPr/>
          </p:nvSpPr>
          <p:spPr>
            <a:xfrm>
              <a:off x="1806632" y="2843570"/>
              <a:ext cx="2100685" cy="18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7" y="0"/>
                  </a:lnTo>
                  <a:lnTo>
                    <a:pt x="16963" y="0"/>
                  </a:lnTo>
                  <a:lnTo>
                    <a:pt x="21600" y="10800"/>
                  </a:lnTo>
                  <a:lnTo>
                    <a:pt x="16963" y="21600"/>
                  </a:lnTo>
                  <a:lnTo>
                    <a:pt x="4637" y="21600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217" name="Group"/>
            <p:cNvGrpSpPr/>
            <p:nvPr/>
          </p:nvGrpSpPr>
          <p:grpSpPr>
            <a:xfrm>
              <a:off x="64622" y="0"/>
              <a:ext cx="2100687" cy="1803804"/>
              <a:chOff x="-1" y="0"/>
              <a:chExt cx="2100685" cy="1803803"/>
            </a:xfrm>
          </p:grpSpPr>
          <p:sp>
            <p:nvSpPr>
              <p:cNvPr id="215" name="Shape"/>
              <p:cNvSpPr/>
              <p:nvPr/>
            </p:nvSpPr>
            <p:spPr>
              <a:xfrm>
                <a:off x="-1" y="0"/>
                <a:ext cx="2100685" cy="1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7" y="0"/>
                    </a:lnTo>
                    <a:lnTo>
                      <a:pt x="16963" y="0"/>
                    </a:lnTo>
                    <a:lnTo>
                      <a:pt x="21600" y="10800"/>
                    </a:lnTo>
                    <a:lnTo>
                      <a:pt x="16963" y="21600"/>
                    </a:lnTo>
                    <a:lnTo>
                      <a:pt x="4637" y="21600"/>
                    </a:lnTo>
                    <a:close/>
                  </a:path>
                </a:pathLst>
              </a:custGeom>
              <a:solidFill>
                <a:srgbClr val="A04DA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79">
                  <a:lnSpc>
                    <a:spcPct val="90000"/>
                  </a:lnSpc>
                  <a:spcBef>
                    <a:spcPts val="700"/>
                  </a:spcBef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50"/>
              </a:p>
            </p:txBody>
          </p:sp>
          <p:sp>
            <p:nvSpPr>
              <p:cNvPr id="216" name="Monitor upcoming regulatory proposals"/>
              <p:cNvSpPr txBox="1"/>
              <p:nvPr/>
            </p:nvSpPr>
            <p:spPr>
              <a:xfrm>
                <a:off x="162685" y="404004"/>
                <a:ext cx="1775311" cy="9593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77850">
                  <a:lnSpc>
                    <a:spcPct val="90000"/>
                  </a:lnSpc>
                  <a:spcBef>
                    <a:spcPts val="5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584229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sv-FI" sz="2801"/>
                  <a:t>Määräys-valmistelun</a:t>
                </a:r>
              </a:p>
              <a:p>
                <a:pPr defTabSz="584229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sv-FI" sz="2801"/>
                  <a:t>tarkkailu</a:t>
                </a:r>
                <a:endParaRPr lang="sv-FI" sz="2801"/>
              </a:p>
            </p:txBody>
          </p:sp>
        </p:grpSp>
        <p:sp>
          <p:nvSpPr>
            <p:cNvPr id="218" name="Shape"/>
            <p:cNvSpPr/>
            <p:nvPr/>
          </p:nvSpPr>
          <p:spPr>
            <a:xfrm>
              <a:off x="3910835" y="-1"/>
              <a:ext cx="2100685" cy="18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7" y="0"/>
                  </a:lnTo>
                  <a:lnTo>
                    <a:pt x="16963" y="0"/>
                  </a:lnTo>
                  <a:lnTo>
                    <a:pt x="21600" y="10800"/>
                  </a:lnTo>
                  <a:lnTo>
                    <a:pt x="16963" y="21600"/>
                  </a:lnTo>
                  <a:lnTo>
                    <a:pt x="4637" y="21600"/>
                  </a:lnTo>
                  <a:close/>
                </a:path>
              </a:pathLst>
            </a:custGeom>
            <a:blipFill rotWithShape="1">
              <a:blip r:embed="rId4"/>
              <a:srcRect/>
              <a:stretch>
                <a:fillRect t="-9" b="-9"/>
              </a:stretch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221" name="Group"/>
            <p:cNvGrpSpPr/>
            <p:nvPr/>
          </p:nvGrpSpPr>
          <p:grpSpPr>
            <a:xfrm>
              <a:off x="2225" y="3798658"/>
              <a:ext cx="2100686" cy="1803804"/>
              <a:chOff x="-1" y="0"/>
              <a:chExt cx="2100685" cy="1803803"/>
            </a:xfrm>
          </p:grpSpPr>
          <p:sp>
            <p:nvSpPr>
              <p:cNvPr id="219" name="Shape"/>
              <p:cNvSpPr/>
              <p:nvPr/>
            </p:nvSpPr>
            <p:spPr>
              <a:xfrm>
                <a:off x="-1" y="0"/>
                <a:ext cx="2100685" cy="1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7" y="0"/>
                    </a:lnTo>
                    <a:lnTo>
                      <a:pt x="16963" y="0"/>
                    </a:lnTo>
                    <a:lnTo>
                      <a:pt x="21600" y="10800"/>
                    </a:lnTo>
                    <a:lnTo>
                      <a:pt x="16963" y="21600"/>
                    </a:lnTo>
                    <a:lnTo>
                      <a:pt x="4637" y="21600"/>
                    </a:lnTo>
                    <a:close/>
                  </a:path>
                </a:pathLst>
              </a:custGeom>
              <a:solidFill>
                <a:srgbClr val="A04DA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79">
                  <a:lnSpc>
                    <a:spcPct val="90000"/>
                  </a:lnSpc>
                  <a:spcBef>
                    <a:spcPts val="700"/>
                  </a:spcBef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50"/>
              </a:p>
            </p:txBody>
          </p:sp>
          <p:sp>
            <p:nvSpPr>
              <p:cNvPr id="220" name="Respond to consultation requests"/>
              <p:cNvSpPr txBox="1"/>
              <p:nvPr/>
            </p:nvSpPr>
            <p:spPr>
              <a:xfrm>
                <a:off x="171698" y="558287"/>
                <a:ext cx="1775311" cy="7240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77850">
                  <a:lnSpc>
                    <a:spcPct val="90000"/>
                  </a:lnSpc>
                  <a:spcBef>
                    <a:spcPts val="5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defTabSz="584229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sv-FI" sz="2801"/>
                  <a:t>Lausunnot</a:t>
                </a:r>
              </a:p>
            </p:txBody>
          </p:sp>
        </p:grpSp>
        <p:sp>
          <p:nvSpPr>
            <p:cNvPr id="222" name="Shape"/>
            <p:cNvSpPr/>
            <p:nvPr/>
          </p:nvSpPr>
          <p:spPr>
            <a:xfrm>
              <a:off x="7256614" y="1587572"/>
              <a:ext cx="245043" cy="21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60" y="0"/>
                  </a:lnTo>
                  <a:lnTo>
                    <a:pt x="16940" y="0"/>
                  </a:lnTo>
                  <a:lnTo>
                    <a:pt x="21600" y="10800"/>
                  </a:lnTo>
                  <a:lnTo>
                    <a:pt x="16940" y="21600"/>
                  </a:lnTo>
                  <a:lnTo>
                    <a:pt x="466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23" name="Shape"/>
            <p:cNvSpPr/>
            <p:nvPr/>
          </p:nvSpPr>
          <p:spPr>
            <a:xfrm>
              <a:off x="7936119" y="1875444"/>
              <a:ext cx="1990239" cy="16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7" y="0"/>
                  </a:lnTo>
                  <a:lnTo>
                    <a:pt x="16963" y="0"/>
                  </a:lnTo>
                  <a:lnTo>
                    <a:pt x="21600" y="10800"/>
                  </a:lnTo>
                  <a:lnTo>
                    <a:pt x="16963" y="21600"/>
                  </a:lnTo>
                  <a:lnTo>
                    <a:pt x="4637" y="21600"/>
                  </a:lnTo>
                  <a:close/>
                </a:path>
              </a:pathLst>
            </a:custGeom>
            <a:blipFill rotWithShape="1">
              <a:blip r:embed="rId5"/>
              <a:srcRect/>
              <a:stretch>
                <a:fillRect l="-11374" r="-11374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24" name="Shape"/>
            <p:cNvSpPr/>
            <p:nvPr/>
          </p:nvSpPr>
          <p:spPr>
            <a:xfrm>
              <a:off x="7819445" y="1820655"/>
              <a:ext cx="2100684" cy="18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7" y="0"/>
                  </a:lnTo>
                  <a:lnTo>
                    <a:pt x="16963" y="0"/>
                  </a:lnTo>
                  <a:lnTo>
                    <a:pt x="21600" y="10800"/>
                  </a:lnTo>
                  <a:lnTo>
                    <a:pt x="16963" y="21600"/>
                  </a:lnTo>
                  <a:lnTo>
                    <a:pt x="4637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227" name="Group"/>
            <p:cNvGrpSpPr/>
            <p:nvPr/>
          </p:nvGrpSpPr>
          <p:grpSpPr>
            <a:xfrm>
              <a:off x="7819443" y="-30656"/>
              <a:ext cx="2100686" cy="1803805"/>
              <a:chOff x="-1" y="-20485"/>
              <a:chExt cx="2100685" cy="1803803"/>
            </a:xfrm>
          </p:grpSpPr>
          <p:sp>
            <p:nvSpPr>
              <p:cNvPr id="225" name="Shape"/>
              <p:cNvSpPr/>
              <p:nvPr/>
            </p:nvSpPr>
            <p:spPr>
              <a:xfrm>
                <a:off x="-1" y="-20485"/>
                <a:ext cx="2100685" cy="1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7" y="0"/>
                    </a:lnTo>
                    <a:lnTo>
                      <a:pt x="16963" y="0"/>
                    </a:lnTo>
                    <a:lnTo>
                      <a:pt x="21600" y="10800"/>
                    </a:lnTo>
                    <a:lnTo>
                      <a:pt x="16963" y="21600"/>
                    </a:lnTo>
                    <a:lnTo>
                      <a:pt x="4637" y="21600"/>
                    </a:lnTo>
                    <a:close/>
                  </a:path>
                </a:pathLst>
              </a:custGeom>
              <a:solidFill>
                <a:srgbClr val="406F8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79">
                  <a:lnSpc>
                    <a:spcPct val="90000"/>
                  </a:lnSpc>
                  <a:spcBef>
                    <a:spcPts val="700"/>
                  </a:spcBef>
                  <a:defRPr sz="18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50"/>
              </a:p>
            </p:txBody>
          </p:sp>
          <p:sp>
            <p:nvSpPr>
              <p:cNvPr id="226" name="Lobby Members of the European Parliament"/>
              <p:cNvSpPr txBox="1"/>
              <p:nvPr/>
            </p:nvSpPr>
            <p:spPr>
              <a:xfrm>
                <a:off x="325373" y="401734"/>
                <a:ext cx="1449937" cy="9593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77850">
                  <a:lnSpc>
                    <a:spcPct val="90000"/>
                  </a:lnSpc>
                  <a:spcBef>
                    <a:spcPts val="5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v-FI" sz="2801"/>
                  <a:t>EASA</a:t>
                </a:r>
                <a:endParaRPr sz="2801" dirty="0"/>
              </a:p>
            </p:txBody>
          </p:sp>
        </p:grpSp>
        <p:sp>
          <p:nvSpPr>
            <p:cNvPr id="228" name="Shape"/>
            <p:cNvSpPr/>
            <p:nvPr/>
          </p:nvSpPr>
          <p:spPr>
            <a:xfrm>
              <a:off x="6055785" y="891730"/>
              <a:ext cx="2100684" cy="18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7" y="0"/>
                  </a:lnTo>
                  <a:lnTo>
                    <a:pt x="16963" y="0"/>
                  </a:lnTo>
                  <a:lnTo>
                    <a:pt x="21600" y="10800"/>
                  </a:lnTo>
                  <a:lnTo>
                    <a:pt x="16963" y="21600"/>
                  </a:lnTo>
                  <a:lnTo>
                    <a:pt x="4637" y="21600"/>
                  </a:lnTo>
                  <a:close/>
                </a:path>
              </a:pathLst>
            </a:custGeom>
            <a:blipFill rotWithShape="1">
              <a:blip r:embed="rId6"/>
              <a:srcRect/>
              <a:stretch>
                <a:fillRect l="-4040" r="-4040"/>
              </a:stretch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231" name="Group"/>
            <p:cNvGrpSpPr/>
            <p:nvPr/>
          </p:nvGrpSpPr>
          <p:grpSpPr>
            <a:xfrm>
              <a:off x="6055785" y="2758125"/>
              <a:ext cx="2100684" cy="1803803"/>
              <a:chOff x="0" y="0"/>
              <a:chExt cx="2100683" cy="1803802"/>
            </a:xfrm>
          </p:grpSpPr>
          <p:sp>
            <p:nvSpPr>
              <p:cNvPr id="229" name="Shape"/>
              <p:cNvSpPr/>
              <p:nvPr/>
            </p:nvSpPr>
            <p:spPr>
              <a:xfrm>
                <a:off x="-1" y="0"/>
                <a:ext cx="2100685" cy="1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7" y="0"/>
                    </a:lnTo>
                    <a:lnTo>
                      <a:pt x="16963" y="0"/>
                    </a:lnTo>
                    <a:lnTo>
                      <a:pt x="21600" y="10800"/>
                    </a:lnTo>
                    <a:lnTo>
                      <a:pt x="16963" y="21600"/>
                    </a:lnTo>
                    <a:lnTo>
                      <a:pt x="4637" y="21600"/>
                    </a:lnTo>
                    <a:close/>
                  </a:path>
                </a:pathLst>
              </a:custGeom>
              <a:solidFill>
                <a:srgbClr val="406F8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79">
                  <a:lnSpc>
                    <a:spcPct val="90000"/>
                  </a:lnSpc>
                  <a:spcBef>
                    <a:spcPts val="7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00"/>
              </a:p>
            </p:txBody>
          </p:sp>
          <p:sp>
            <p:nvSpPr>
              <p:cNvPr id="230" name="Maintain dialogue with the European Council"/>
              <p:cNvSpPr txBox="1"/>
              <p:nvPr/>
            </p:nvSpPr>
            <p:spPr>
              <a:xfrm>
                <a:off x="325373" y="422219"/>
                <a:ext cx="1449936" cy="9593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77850">
                  <a:lnSpc>
                    <a:spcPct val="90000"/>
                  </a:lnSpc>
                  <a:spcBef>
                    <a:spcPts val="5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v-FI" sz="2801"/>
                  <a:t>Komissio</a:t>
                </a:r>
              </a:p>
              <a:p>
                <a:r>
                  <a:rPr lang="sv-FI" sz="2801"/>
                  <a:t>DG MOVE</a:t>
                </a:r>
                <a:endParaRPr sz="2801"/>
              </a:p>
            </p:txBody>
          </p:sp>
        </p:grpSp>
        <p:sp>
          <p:nvSpPr>
            <p:cNvPr id="232" name="Shape"/>
            <p:cNvSpPr/>
            <p:nvPr/>
          </p:nvSpPr>
          <p:spPr>
            <a:xfrm>
              <a:off x="7819445" y="3668195"/>
              <a:ext cx="2100684" cy="18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7" y="0"/>
                  </a:lnTo>
                  <a:lnTo>
                    <a:pt x="16963" y="0"/>
                  </a:lnTo>
                  <a:lnTo>
                    <a:pt x="21600" y="10800"/>
                  </a:lnTo>
                  <a:lnTo>
                    <a:pt x="16963" y="21600"/>
                  </a:lnTo>
                  <a:lnTo>
                    <a:pt x="4637" y="21600"/>
                  </a:lnTo>
                  <a:close/>
                </a:path>
              </a:pathLst>
            </a:custGeom>
            <a:blipFill rotWithShape="1">
              <a:blip r:embed="rId7"/>
              <a:srcRect/>
              <a:stretch>
                <a:fillRect t="-1630" b="-1630"/>
              </a:stretch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grpSp>
          <p:nvGrpSpPr>
            <p:cNvPr id="235" name="Group"/>
            <p:cNvGrpSpPr/>
            <p:nvPr/>
          </p:nvGrpSpPr>
          <p:grpSpPr>
            <a:xfrm>
              <a:off x="9588467" y="2758125"/>
              <a:ext cx="2100687" cy="1803804"/>
              <a:chOff x="40967" y="0"/>
              <a:chExt cx="2100685" cy="1803803"/>
            </a:xfrm>
          </p:grpSpPr>
          <p:sp>
            <p:nvSpPr>
              <p:cNvPr id="233" name="Shape"/>
              <p:cNvSpPr/>
              <p:nvPr/>
            </p:nvSpPr>
            <p:spPr>
              <a:xfrm>
                <a:off x="40967" y="0"/>
                <a:ext cx="2100685" cy="1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7" y="0"/>
                    </a:lnTo>
                    <a:lnTo>
                      <a:pt x="16963" y="0"/>
                    </a:lnTo>
                    <a:lnTo>
                      <a:pt x="21600" y="10800"/>
                    </a:lnTo>
                    <a:lnTo>
                      <a:pt x="16963" y="21600"/>
                    </a:lnTo>
                    <a:lnTo>
                      <a:pt x="4637" y="21600"/>
                    </a:lnTo>
                    <a:close/>
                  </a:path>
                </a:pathLst>
              </a:custGeom>
              <a:solidFill>
                <a:srgbClr val="406F8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79">
                  <a:lnSpc>
                    <a:spcPct val="90000"/>
                  </a:lnSpc>
                  <a:spcBef>
                    <a:spcPts val="7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00"/>
              </a:p>
            </p:txBody>
          </p:sp>
          <p:sp>
            <p:nvSpPr>
              <p:cNvPr id="234" name="Lobby the European Commission"/>
              <p:cNvSpPr txBox="1"/>
              <p:nvPr/>
            </p:nvSpPr>
            <p:spPr>
              <a:xfrm>
                <a:off x="153604" y="504330"/>
                <a:ext cx="1875411" cy="7240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77850">
                  <a:lnSpc>
                    <a:spcPct val="90000"/>
                  </a:lnSpc>
                  <a:spcBef>
                    <a:spcPts val="500"/>
                  </a:spcBef>
                  <a:defRPr sz="1300" b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v-FI" sz="2801"/>
                  <a:t>EU-Parlamentti</a:t>
                </a:r>
                <a:endParaRPr sz="2801"/>
              </a:p>
            </p:txBody>
          </p:sp>
        </p:grpSp>
        <p:sp>
          <p:nvSpPr>
            <p:cNvPr id="236" name="Shape"/>
            <p:cNvSpPr/>
            <p:nvPr/>
          </p:nvSpPr>
          <p:spPr>
            <a:xfrm>
              <a:off x="9588468" y="891730"/>
              <a:ext cx="2100685" cy="18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37" y="0"/>
                  </a:lnTo>
                  <a:lnTo>
                    <a:pt x="16963" y="0"/>
                  </a:lnTo>
                  <a:lnTo>
                    <a:pt x="21600" y="10800"/>
                  </a:lnTo>
                  <a:lnTo>
                    <a:pt x="16963" y="21600"/>
                  </a:lnTo>
                  <a:lnTo>
                    <a:pt x="4637" y="21600"/>
                  </a:lnTo>
                  <a:close/>
                </a:path>
              </a:pathLst>
            </a:custGeom>
            <a:blipFill rotWithShape="1">
              <a:blip r:embed="rId8"/>
              <a:srcRect/>
              <a:stretch>
                <a:fillRect/>
              </a:stretch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23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71260" y="6936240"/>
            <a:ext cx="4324903" cy="225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584229"/>
            <a:r>
              <a:rPr lang="sv-FI" sz="2801" b="0">
                <a:solidFill>
                  <a:srgbClr val="394D89"/>
                </a:solidFill>
                <a:latin typeface="+mn-lt"/>
                <a:ea typeface="+mn-ea"/>
                <a:cs typeface="+mn-cs"/>
                <a:sym typeface="Helvetica Neue Medium"/>
              </a:rPr>
              <a:t>EAS avainhenkilöt:</a:t>
            </a:r>
          </a:p>
          <a:p>
            <a:pPr defTabSz="584229"/>
            <a:r>
              <a:rPr lang="sv-FI" sz="2801" b="0">
                <a:solidFill>
                  <a:srgbClr val="394D89"/>
                </a:solidFill>
                <a:latin typeface="+mn-lt"/>
                <a:ea typeface="+mn-ea"/>
                <a:cs typeface="+mn-cs"/>
                <a:sym typeface="Helvetica Neue Medium"/>
              </a:rPr>
              <a:t>Hallitus</a:t>
            </a:r>
            <a:endParaRPr lang="sv-FI" sz="2801" b="0">
              <a:solidFill>
                <a:srgbClr val="394D89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defTabSz="584229"/>
            <a:r>
              <a:rPr lang="sv-FI" sz="2801" b="0">
                <a:solidFill>
                  <a:srgbClr val="394D89"/>
                </a:solidFill>
                <a:latin typeface="+mn-lt"/>
                <a:ea typeface="+mn-ea"/>
                <a:cs typeface="+mn-cs"/>
                <a:sym typeface="Helvetica Neue Medium"/>
              </a:rPr>
              <a:t>EU-asioiden neuvonantaja</a:t>
            </a:r>
          </a:p>
          <a:p>
            <a:pPr defTabSz="584229"/>
            <a:r>
              <a:rPr lang="sv-FI" sz="2801" b="0">
                <a:solidFill>
                  <a:srgbClr val="394D89"/>
                </a:solidFill>
                <a:latin typeface="+mn-lt"/>
                <a:ea typeface="+mn-ea"/>
                <a:cs typeface="+mn-cs"/>
                <a:sym typeface="Helvetica Neue Medium"/>
              </a:rPr>
              <a:t>Ohjelmapäällikkö</a:t>
            </a:r>
          </a:p>
          <a:p>
            <a:pPr defTabSz="584229"/>
            <a:r>
              <a:rPr lang="sv-FI" sz="2801" b="0">
                <a:solidFill>
                  <a:srgbClr val="394D89"/>
                </a:solidFill>
                <a:latin typeface="+mn-lt"/>
                <a:ea typeface="+mn-ea"/>
                <a:cs typeface="+mn-cs"/>
                <a:sym typeface="Helvetica Neue Medium"/>
              </a:rPr>
              <a:t>Ulkoiset asiantuntijat</a:t>
            </a:r>
            <a:endParaRPr lang="sv-FI" sz="2801" b="0">
              <a:solidFill>
                <a:srgbClr val="394D8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oming soon."/>
          <p:cNvSpPr txBox="1">
            <a:spLocks noGrp="1"/>
          </p:cNvSpPr>
          <p:nvPr>
            <p:ph type="title"/>
          </p:nvPr>
        </p:nvSpPr>
        <p:spPr>
          <a:xfrm>
            <a:off x="2896297" y="1"/>
            <a:ext cx="11099800" cy="215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200">
                <a:solidFill>
                  <a:srgbClr val="394D89"/>
                </a:solidFill>
              </a:defRPr>
            </a:lvl1pPr>
          </a:lstStyle>
          <a:p>
            <a:r>
              <a:rPr lang="nb-NO" smtClean="0"/>
              <a:t>Viimeaikaisia saavutuksia 1</a:t>
            </a:r>
            <a:br>
              <a:rPr lang="nb-NO" smtClean="0"/>
            </a:br>
            <a:r>
              <a:rPr lang="nb-NO" sz="3200"/>
              <a:t>2020-2021</a:t>
            </a:r>
            <a:endParaRPr sz="3200" dirty="0"/>
          </a:p>
        </p:txBody>
      </p:sp>
      <p:sp>
        <p:nvSpPr>
          <p:cNvPr id="266" name="The new European Basic Regulation supporting the principle of risk and performance based regulation in april 2018…"/>
          <p:cNvSpPr txBox="1">
            <a:spLocks noGrp="1"/>
          </p:cNvSpPr>
          <p:nvPr>
            <p:ph type="body" idx="4294967295"/>
          </p:nvPr>
        </p:nvSpPr>
        <p:spPr>
          <a:xfrm>
            <a:off x="3120232" y="1520168"/>
            <a:ext cx="11099800" cy="7248287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endParaRPr lang="sv-FI" sz="3600"/>
          </a:p>
          <a:p>
            <a:pPr>
              <a:spcBef>
                <a:spcPts val="1200"/>
              </a:spcBef>
            </a:pPr>
            <a:r>
              <a:rPr lang="en-US" sz="4001"/>
              <a:t>EASA-yhteistyö : COVID-19 </a:t>
            </a:r>
            <a:r>
              <a:rPr lang="en-US" sz="4001"/>
              <a:t>Return to Normal </a:t>
            </a:r>
            <a:r>
              <a:rPr lang="en-US" sz="4001"/>
              <a:t>Operations</a:t>
            </a:r>
          </a:p>
          <a:p>
            <a:pPr lvl="1">
              <a:spcBef>
                <a:spcPts val="1200"/>
              </a:spcBef>
            </a:pPr>
            <a:r>
              <a:rPr lang="en-US" sz="3101"/>
              <a:t>Tilanneseurannan ja jäsenkyselyjen tulokset välitetty EASAlle</a:t>
            </a:r>
          </a:p>
          <a:p>
            <a:pPr lvl="1">
              <a:spcBef>
                <a:spcPts val="1200"/>
              </a:spcBef>
            </a:pPr>
            <a:r>
              <a:rPr lang="en-US" sz="3101"/>
              <a:t>Vaikutus yleisilmailuun ollut kohtuullisen pieni verrattuna kaupalliseen matkustajalentotoimintaan </a:t>
            </a:r>
          </a:p>
          <a:p>
            <a:pPr lvl="1">
              <a:spcBef>
                <a:spcPts val="1200"/>
              </a:spcBef>
            </a:pPr>
            <a:r>
              <a:rPr lang="en-US" sz="3101"/>
              <a:t>Kilpailutoiminta kärsinyt </a:t>
            </a:r>
            <a:endParaRPr lang="en-US" sz="3101"/>
          </a:p>
          <a:p>
            <a:pPr marL="444522" lvl="1" indent="0">
              <a:spcBef>
                <a:spcPts val="1200"/>
              </a:spcBef>
              <a:buNone/>
            </a:pPr>
            <a:endParaRPr lang="en-US"/>
          </a:p>
          <a:p>
            <a:pPr>
              <a:spcBef>
                <a:spcPts val="1200"/>
              </a:spcBef>
            </a:pPr>
            <a:r>
              <a:rPr lang="en-US" sz="4001"/>
              <a:t>Lausunto: NPA </a:t>
            </a:r>
            <a:r>
              <a:rPr lang="en-US" sz="4001"/>
              <a:t>2021-07: Update of CS-STAN (Issue 4</a:t>
            </a:r>
            <a:r>
              <a:rPr lang="en-US" sz="4001"/>
              <a:t>)</a:t>
            </a:r>
          </a:p>
          <a:p>
            <a:pPr lvl="1">
              <a:spcBef>
                <a:spcPts val="1200"/>
              </a:spcBef>
            </a:pPr>
            <a:r>
              <a:rPr lang="en-US" sz="3101"/>
              <a:t>Lievennetyt vaatimukset lisälaitteiden asennuksille</a:t>
            </a:r>
          </a:p>
          <a:p>
            <a:pPr lvl="1">
              <a:spcBef>
                <a:spcPts val="1200"/>
              </a:spcBef>
            </a:pPr>
            <a:r>
              <a:rPr lang="en-US" sz="3101"/>
              <a:t>Tässä päivityksessä mm. lukuisat uudet elektroniset havainnointilaitteet (Electronic conspicuity)</a:t>
            </a:r>
          </a:p>
          <a:p>
            <a:pPr lvl="1">
              <a:spcBef>
                <a:spcPts val="1200"/>
              </a:spcBef>
            </a:pPr>
            <a:endParaRPr lang="en-US" smtClean="0"/>
          </a:p>
          <a:p>
            <a:pPr>
              <a:spcBef>
                <a:spcPts val="1200"/>
              </a:spcBef>
            </a:pPr>
            <a:r>
              <a:rPr lang="en-US" sz="4100"/>
              <a:t>Lausunto: NPA 2020-14 Simpler, lighter and better Part-FCL requirements for general aviation</a:t>
            </a:r>
          </a:p>
          <a:p>
            <a:pPr lvl="1">
              <a:spcBef>
                <a:spcPts val="1200"/>
              </a:spcBef>
            </a:pPr>
            <a:r>
              <a:rPr lang="en-US" sz="3101"/>
              <a:t>Uudistuksia ohjaajakoulutukseen</a:t>
            </a:r>
          </a:p>
          <a:p>
            <a:pPr lvl="1">
              <a:spcBef>
                <a:spcPts val="1200"/>
              </a:spcBef>
            </a:pPr>
            <a:r>
              <a:rPr lang="en-US" sz="3101"/>
              <a:t>EAS:lta useita huomautuksia määräysluonnokseen</a:t>
            </a:r>
          </a:p>
          <a:p>
            <a:pPr>
              <a:spcBef>
                <a:spcPts val="12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2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oming soon."/>
          <p:cNvSpPr txBox="1">
            <a:spLocks noGrp="1"/>
          </p:cNvSpPr>
          <p:nvPr>
            <p:ph type="title"/>
          </p:nvPr>
        </p:nvSpPr>
        <p:spPr>
          <a:xfrm>
            <a:off x="2933619" y="7097"/>
            <a:ext cx="11099800" cy="215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200">
                <a:solidFill>
                  <a:srgbClr val="394D89"/>
                </a:solidFill>
              </a:defRPr>
            </a:lvl1pPr>
          </a:lstStyle>
          <a:p>
            <a:r>
              <a:rPr lang="nb-NO" smtClean="0"/>
              <a:t>Viimeaikaisia saavutuksia 2</a:t>
            </a:r>
            <a:br>
              <a:rPr lang="nb-NO" smtClean="0"/>
            </a:br>
            <a:r>
              <a:rPr lang="nb-NO" sz="3200"/>
              <a:t>2020-2021</a:t>
            </a:r>
            <a:endParaRPr sz="3200" dirty="0"/>
          </a:p>
        </p:txBody>
      </p:sp>
      <p:sp>
        <p:nvSpPr>
          <p:cNvPr id="266" name="The new European Basic Regulation supporting the principle of risk and performance based regulation in april 2018…"/>
          <p:cNvSpPr txBox="1">
            <a:spLocks noGrp="1"/>
          </p:cNvSpPr>
          <p:nvPr>
            <p:ph type="body" idx="4294967295"/>
          </p:nvPr>
        </p:nvSpPr>
        <p:spPr>
          <a:xfrm>
            <a:off x="3120232" y="1252658"/>
            <a:ext cx="11099800" cy="8096617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/>
          <a:p>
            <a:pPr>
              <a:spcBef>
                <a:spcPts val="1200"/>
              </a:spcBef>
            </a:pPr>
            <a:endParaRPr lang="sv-FI" sz="3600"/>
          </a:p>
          <a:p>
            <a:pPr marL="444522" lvl="1" indent="0">
              <a:spcBef>
                <a:spcPts val="1200"/>
              </a:spcBef>
              <a:buNone/>
            </a:pPr>
            <a:endParaRPr lang="en-US"/>
          </a:p>
          <a:p>
            <a:pPr>
              <a:spcBef>
                <a:spcPts val="1200"/>
              </a:spcBef>
            </a:pPr>
            <a:r>
              <a:rPr lang="en-US" sz="5801"/>
              <a:t>Lausunto: NPA </a:t>
            </a:r>
            <a:r>
              <a:rPr lang="en-US" sz="5801"/>
              <a:t>2020-12 Review of </a:t>
            </a:r>
            <a:r>
              <a:rPr lang="en-US" sz="5801"/>
              <a:t>Part-66</a:t>
            </a:r>
          </a:p>
          <a:p>
            <a:pPr lvl="1">
              <a:spcBef>
                <a:spcPts val="1200"/>
              </a:spcBef>
            </a:pPr>
            <a:r>
              <a:rPr lang="en-US" sz="4400"/>
              <a:t>Uudistuksia huoltoteknikkojen koulutukseen</a:t>
            </a:r>
          </a:p>
          <a:p>
            <a:pPr lvl="1">
              <a:spcBef>
                <a:spcPts val="1200"/>
              </a:spcBef>
            </a:pPr>
            <a:r>
              <a:rPr lang="en-US" sz="4400"/>
              <a:t>EAS:lta useita huomautuksia</a:t>
            </a:r>
          </a:p>
          <a:p>
            <a:pPr lvl="1">
              <a:spcBef>
                <a:spcPts val="1200"/>
              </a:spcBef>
            </a:pPr>
            <a:endParaRPr lang="en-US" sz="2600"/>
          </a:p>
          <a:p>
            <a:pPr>
              <a:spcBef>
                <a:spcPts val="1200"/>
              </a:spcBef>
            </a:pPr>
            <a:r>
              <a:rPr lang="en-US" sz="5801"/>
              <a:t>Lausunto: Part-21 </a:t>
            </a:r>
            <a:r>
              <a:rPr lang="en-US" sz="5801"/>
              <a:t>Light - Advisory </a:t>
            </a:r>
            <a:r>
              <a:rPr lang="en-US" sz="5801"/>
              <a:t>Body </a:t>
            </a:r>
            <a:r>
              <a:rPr lang="en-US" sz="5801"/>
              <a:t>Consultation</a:t>
            </a:r>
            <a:endParaRPr lang="en-US" sz="5801"/>
          </a:p>
          <a:p>
            <a:pPr lvl="1">
              <a:spcBef>
                <a:spcPts val="1200"/>
              </a:spcBef>
            </a:pPr>
            <a:r>
              <a:rPr lang="en-US" sz="4400"/>
              <a:t>Uudistuksia pienten ilma-alusten tyyppihyväksymisvaatimuksiin</a:t>
            </a:r>
          </a:p>
          <a:p>
            <a:pPr lvl="1">
              <a:spcBef>
                <a:spcPts val="1200"/>
              </a:spcBef>
            </a:pPr>
            <a:r>
              <a:rPr lang="en-US" sz="4400"/>
              <a:t>Valmistajan </a:t>
            </a:r>
            <a:r>
              <a:rPr lang="en-US" sz="4400"/>
              <a:t>vakuutus vaatimusten täyttämisestä (declaration of design compliance</a:t>
            </a:r>
            <a:r>
              <a:rPr lang="en-US" sz="4400"/>
              <a:t>) ja suunnittelu- </a:t>
            </a:r>
            <a:r>
              <a:rPr lang="en-US" sz="4400"/>
              <a:t>ja valmistusosaamisesta (declaration of design and production capabilities) </a:t>
            </a:r>
          </a:p>
          <a:p>
            <a:pPr lvl="1">
              <a:spcBef>
                <a:spcPts val="1200"/>
              </a:spcBef>
            </a:pPr>
            <a:r>
              <a:rPr lang="en-US" sz="4400"/>
              <a:t>EAS kannattaa soveltamista myös 3-4 paikkaisiin 1200 kg lentokoneisiin</a:t>
            </a:r>
            <a:endParaRPr lang="en-US" sz="4400"/>
          </a:p>
          <a:p>
            <a:pPr>
              <a:spcBef>
                <a:spcPts val="1200"/>
              </a:spcBef>
            </a:pPr>
            <a:endParaRPr lang="en-US"/>
          </a:p>
          <a:p>
            <a:pPr>
              <a:spcBef>
                <a:spcPts val="1200"/>
              </a:spcBef>
            </a:pPr>
            <a:r>
              <a:rPr lang="en-US" sz="5801"/>
              <a:t>Voimaantulo: BIR – mittarilentokelpuutus (</a:t>
            </a:r>
            <a:r>
              <a:rPr lang="en-US" sz="5801"/>
              <a:t>Basic Instrument Rating) </a:t>
            </a:r>
            <a:endParaRPr lang="en-US" sz="5801"/>
          </a:p>
          <a:p>
            <a:pPr lvl="1">
              <a:spcBef>
                <a:spcPts val="1200"/>
              </a:spcBef>
            </a:pPr>
            <a:r>
              <a:rPr lang="en-US" sz="4400"/>
              <a:t>Soveltaminen alkoi 8.9.2021, korvaa EIR-kelpuutuksen</a:t>
            </a:r>
          </a:p>
          <a:p>
            <a:pPr lvl="1">
              <a:spcBef>
                <a:spcPts val="1200"/>
              </a:spcBef>
            </a:pPr>
            <a:r>
              <a:rPr lang="en-US" sz="4400"/>
              <a:t>Pätevyysperusteinen koulutus (Competency based) </a:t>
            </a:r>
          </a:p>
          <a:p>
            <a:pPr lvl="1">
              <a:spcBef>
                <a:spcPts val="1200"/>
              </a:spcBef>
            </a:pPr>
            <a:r>
              <a:rPr lang="en-US" sz="4400"/>
              <a:t>Osa koulutuksesta voidaan antaa ATO:n ulkopuolella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692338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oming soon."/>
          <p:cNvSpPr txBox="1">
            <a:spLocks noGrp="1"/>
          </p:cNvSpPr>
          <p:nvPr>
            <p:ph type="title"/>
          </p:nvPr>
        </p:nvSpPr>
        <p:spPr>
          <a:xfrm>
            <a:off x="3120231" y="231032"/>
            <a:ext cx="11099800" cy="215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200">
                <a:solidFill>
                  <a:srgbClr val="394D89"/>
                </a:solidFill>
              </a:defRPr>
            </a:lvl1pPr>
          </a:lstStyle>
          <a:p>
            <a:r>
              <a:rPr lang="nb-NO" smtClean="0"/>
              <a:t>Tämän hetken kuumia aiheita</a:t>
            </a:r>
            <a:br>
              <a:rPr lang="nb-NO" smtClean="0"/>
            </a:br>
            <a:r>
              <a:rPr lang="nb-NO" smtClean="0"/>
              <a:t>2021</a:t>
            </a:r>
            <a:r>
              <a:rPr lang="nb-NO" sz="3200"/>
              <a:t> </a:t>
            </a:r>
            <a:endParaRPr sz="3200" dirty="0"/>
          </a:p>
        </p:txBody>
      </p:sp>
      <p:sp>
        <p:nvSpPr>
          <p:cNvPr id="266" name="The new European Basic Regulation supporting the principle of risk and performance based regulation in april 2018…"/>
          <p:cNvSpPr txBox="1">
            <a:spLocks noGrp="1"/>
          </p:cNvSpPr>
          <p:nvPr>
            <p:ph type="body" idx="4294967295"/>
          </p:nvPr>
        </p:nvSpPr>
        <p:spPr>
          <a:xfrm>
            <a:off x="3120232" y="1520168"/>
            <a:ext cx="11099800" cy="724828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</a:pPr>
            <a:endParaRPr lang="sv-FI" sz="3600"/>
          </a:p>
          <a:p>
            <a:pPr>
              <a:spcBef>
                <a:spcPts val="1200"/>
              </a:spcBef>
            </a:pPr>
            <a:r>
              <a:rPr lang="sv-FI" smtClean="0"/>
              <a:t>100LL saatavuuden kysymysmerkit</a:t>
            </a:r>
          </a:p>
          <a:p>
            <a:pPr lvl="1">
              <a:spcBef>
                <a:spcPts val="1200"/>
              </a:spcBef>
            </a:pPr>
            <a:r>
              <a:rPr lang="sv-FI" sz="2400"/>
              <a:t>TEL ehdolla REACH-listalle, vaikka korvaajaa ei tiedossa ?</a:t>
            </a:r>
            <a:endParaRPr lang="sv-FI" sz="2400"/>
          </a:p>
          <a:p>
            <a:pPr>
              <a:spcBef>
                <a:spcPts val="1200"/>
              </a:spcBef>
            </a:pPr>
            <a:r>
              <a:rPr lang="sv-FI" smtClean="0"/>
              <a:t>NPA – lausunto: Update </a:t>
            </a:r>
            <a:r>
              <a:rPr lang="sv-FI"/>
              <a:t>of AMC/GM to Drones Operations </a:t>
            </a:r>
            <a:r>
              <a:rPr lang="sv-FI" smtClean="0"/>
              <a:t>regulation</a:t>
            </a:r>
          </a:p>
          <a:p>
            <a:pPr lvl="1">
              <a:spcBef>
                <a:spcPts val="1200"/>
              </a:spcBef>
            </a:pPr>
            <a:r>
              <a:rPr lang="sv-FI" sz="2400"/>
              <a:t>Mm. osittainen dronejen max lentokorkeuden nosto 120 -&gt; 150 metriä</a:t>
            </a:r>
            <a:endParaRPr lang="sv-FI" sz="2400"/>
          </a:p>
          <a:p>
            <a:pPr>
              <a:spcBef>
                <a:spcPts val="1200"/>
              </a:spcBef>
            </a:pPr>
            <a:r>
              <a:rPr lang="sv-FI" smtClean="0"/>
              <a:t>Advisory Body </a:t>
            </a:r>
            <a:r>
              <a:rPr lang="sv-FI"/>
              <a:t>Consultation </a:t>
            </a:r>
            <a:r>
              <a:rPr lang="sv-FI" smtClean="0"/>
              <a:t>- lausunto: </a:t>
            </a:r>
            <a:r>
              <a:rPr lang="sv-FI"/>
              <a:t>Language Proficiency </a:t>
            </a:r>
            <a:r>
              <a:rPr lang="sv-FI" smtClean="0"/>
              <a:t>Assessment</a:t>
            </a:r>
          </a:p>
          <a:p>
            <a:pPr lvl="1">
              <a:spcBef>
                <a:spcPts val="1200"/>
              </a:spcBef>
            </a:pPr>
            <a:r>
              <a:rPr lang="sv-FI" sz="2400"/>
              <a:t>Kuinka englannin kielen taitovaatimus on toiminut käytännössä? </a:t>
            </a:r>
            <a:endParaRPr lang="sv-FI" sz="2400"/>
          </a:p>
          <a:p>
            <a:pPr>
              <a:spcBef>
                <a:spcPts val="1200"/>
              </a:spcBef>
            </a:pPr>
            <a:r>
              <a:rPr lang="sv-FI" smtClean="0"/>
              <a:t>EAS </a:t>
            </a:r>
            <a:r>
              <a:rPr lang="sv-FI"/>
              <a:t>General Conference </a:t>
            </a:r>
            <a:r>
              <a:rPr lang="sv-FI" smtClean="0"/>
              <a:t>23.10.2021 (etäkokous)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5041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oming soon."/>
          <p:cNvSpPr txBox="1">
            <a:spLocks noGrp="1"/>
          </p:cNvSpPr>
          <p:nvPr>
            <p:ph type="title"/>
          </p:nvPr>
        </p:nvSpPr>
        <p:spPr>
          <a:xfrm>
            <a:off x="3120231" y="-104871"/>
            <a:ext cx="11099800" cy="215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200">
                <a:solidFill>
                  <a:srgbClr val="394D89"/>
                </a:solidFill>
              </a:defRPr>
            </a:lvl1pPr>
          </a:lstStyle>
          <a:p>
            <a:r>
              <a:rPr lang="nb-NO" smtClean="0"/>
              <a:t>Katse eteenpäin</a:t>
            </a:r>
            <a:br>
              <a:rPr lang="nb-NO" smtClean="0"/>
            </a:br>
            <a:r>
              <a:rPr lang="nb-NO" sz="3200"/>
              <a:t>2021-2022</a:t>
            </a:r>
            <a:endParaRPr sz="3200" dirty="0"/>
          </a:p>
        </p:txBody>
      </p:sp>
      <p:sp>
        <p:nvSpPr>
          <p:cNvPr id="266" name="The new European Basic Regulation supporting the principle of risk and performance based regulation in april 2018…"/>
          <p:cNvSpPr txBox="1">
            <a:spLocks noGrp="1"/>
          </p:cNvSpPr>
          <p:nvPr>
            <p:ph type="body" idx="4294967295"/>
          </p:nvPr>
        </p:nvSpPr>
        <p:spPr>
          <a:xfrm>
            <a:off x="3120232" y="1520168"/>
            <a:ext cx="11099800" cy="724828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</a:pPr>
            <a:endParaRPr lang="sv-FI" sz="3600"/>
          </a:p>
          <a:p>
            <a:pPr>
              <a:spcBef>
                <a:spcPts val="1200"/>
              </a:spcBef>
            </a:pPr>
            <a:r>
              <a:rPr lang="en-US"/>
              <a:t>U-Space</a:t>
            </a:r>
          </a:p>
          <a:p>
            <a:pPr lvl="1">
              <a:spcBef>
                <a:spcPts val="1200"/>
              </a:spcBef>
            </a:pPr>
            <a:r>
              <a:rPr lang="en-US" smtClean="0"/>
              <a:t>SERA </a:t>
            </a:r>
            <a:r>
              <a:rPr lang="en-US"/>
              <a:t>update for </a:t>
            </a:r>
            <a:r>
              <a:rPr lang="en-US" smtClean="0"/>
              <a:t>manned aircraft in U-Space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smtClean="0"/>
              <a:t>Electronic Conspicuity – Elektroninen havainnoitavuus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 smtClean="0"/>
              <a:t>Sähkö- ja hybridikäyttöisten lentokoneiden määräykset</a:t>
            </a:r>
          </a:p>
          <a:p>
            <a:pPr>
              <a:spcBef>
                <a:spcPts val="1200"/>
              </a:spcBef>
            </a:pPr>
            <a:r>
              <a:rPr lang="en-US"/>
              <a:t>eVTOL </a:t>
            </a:r>
            <a:r>
              <a:rPr lang="en-US" smtClean="0"/>
              <a:t>ilma-alusten lentotoiminta</a:t>
            </a:r>
            <a:endParaRPr lang="sv-FI"/>
          </a:p>
          <a:p>
            <a:pPr>
              <a:spcBef>
                <a:spcPts val="1200"/>
              </a:spcBef>
            </a:pPr>
            <a:r>
              <a:rPr lang="en-US" smtClean="0"/>
              <a:t>Ilmailun kestävä kehitys</a:t>
            </a:r>
          </a:p>
        </p:txBody>
      </p:sp>
      <p:pic>
        <p:nvPicPr>
          <p:cNvPr id="5" name="Picture 4" descr="The European Green Deal sets out how to make Europe the first  climate-neutral continent by 2050 – European State Forest 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57" y="6102222"/>
            <a:ext cx="3999350" cy="26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6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Questions?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94D89"/>
                </a:solidFill>
              </a:defRPr>
            </a:lvl1pPr>
          </a:lstStyle>
          <a:p>
            <a:r>
              <a:rPr lang="sv-FI" smtClean="0"/>
              <a:t>Kiitos!</a:t>
            </a:r>
            <a:br>
              <a:rPr lang="sv-FI" smtClean="0"/>
            </a:br>
            <a:endParaRPr sz="3600"/>
          </a:p>
        </p:txBody>
      </p:sp>
      <p:pic>
        <p:nvPicPr>
          <p:cNvPr id="5122" name="Picture 2" descr="http://www.flyincruisein.com/pics/page4/AL10.jpg | General aviation,  Private plane, Av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85" y="512802"/>
            <a:ext cx="2943676" cy="19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w contest concept for sailplanes with electric power | World Air Sports  Fede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065" y="512802"/>
            <a:ext cx="3805466" cy="18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pic Paraglider from BGD | Peak to Peak Paragli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066" y="5596653"/>
            <a:ext cx="2698504" cy="269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odel airplane sport is flying high | Lifestyle | lancasteronlin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87" y="6174189"/>
            <a:ext cx="2962245" cy="21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3114" y="7269236"/>
            <a:ext cx="261257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v-FI" b="0"/>
              <a:t>Lisätietoja: www.europe-air-sports.org</a:t>
            </a:r>
            <a:endParaRPr lang="sv-FI" b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397</Words>
  <Application>Microsoft Office PowerPoint</Application>
  <PresentationFormat>Custom</PresentationFormat>
  <Paragraphs>94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Avenir Next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Europe Air Sports</vt:lpstr>
      <vt:lpstr>Mikä EAS?</vt:lpstr>
      <vt:lpstr>Mitä EAS tekee? Euroopan harraste- ja urheiluilmailun toimintaedellysten turvaaminen ja kehitys </vt:lpstr>
      <vt:lpstr>Miten teemme sen?</vt:lpstr>
      <vt:lpstr>Viimeaikaisia saavutuksia 1 2020-2021</vt:lpstr>
      <vt:lpstr>Viimeaikaisia saavutuksia 2 2020-2021</vt:lpstr>
      <vt:lpstr>Tämän hetken kuumia aiheita 2021 </vt:lpstr>
      <vt:lpstr>Katse eteenpäin 2021-2022</vt:lpstr>
      <vt:lpstr>Kiitos!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Air Sports</dc:title>
  <dc:creator>N R</dc:creator>
  <cp:lastModifiedBy>Nils Rostedt</cp:lastModifiedBy>
  <cp:revision>66</cp:revision>
  <dcterms:modified xsi:type="dcterms:W3CDTF">2021-10-01T08:34:03Z</dcterms:modified>
</cp:coreProperties>
</file>