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sldIdLst>
    <p:sldId id="256" r:id="rId5"/>
    <p:sldId id="269" r:id="rId6"/>
    <p:sldId id="270" r:id="rId7"/>
    <p:sldId id="273" r:id="rId8"/>
    <p:sldId id="294" r:id="rId9"/>
    <p:sldId id="271" r:id="rId10"/>
    <p:sldId id="276" r:id="rId11"/>
    <p:sldId id="272" r:id="rId12"/>
    <p:sldId id="275" r:id="rId13"/>
    <p:sldId id="274" r:id="rId14"/>
    <p:sldId id="279" r:id="rId15"/>
    <p:sldId id="289" r:id="rId16"/>
    <p:sldId id="290" r:id="rId17"/>
    <p:sldId id="291" r:id="rId18"/>
    <p:sldId id="295" r:id="rId19"/>
    <p:sldId id="292" r:id="rId20"/>
    <p:sldId id="277" r:id="rId21"/>
    <p:sldId id="284" r:id="rId22"/>
    <p:sldId id="296" r:id="rId23"/>
    <p:sldId id="293" r:id="rId24"/>
    <p:sldId id="287" r:id="rId25"/>
  </p:sldIdLst>
  <p:sldSz cx="9144000" cy="6858000" type="screen4x3"/>
  <p:notesSz cx="9144000" cy="6858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p:cViewPr varScale="1">
        <p:scale>
          <a:sx n="86" d="100"/>
          <a:sy n="86" d="100"/>
        </p:scale>
        <p:origin x="1344"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47834E7-A10C-42C0-A93F-75FAE1D1907E}" type="datetimeFigureOut">
              <a:rPr lang="fi-FI" smtClean="0"/>
              <a:t>1.10.2021</a:t>
            </a:fld>
            <a:endParaRPr lang="fi-FI"/>
          </a:p>
        </p:txBody>
      </p:sp>
      <p:sp>
        <p:nvSpPr>
          <p:cNvPr id="4" name="Dian kuvan paikkamerkki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00B938B-A840-4977-A812-06534C78C137}" type="slidenum">
              <a:rPr lang="fi-FI" smtClean="0"/>
              <a:t>‹#›</a:t>
            </a:fld>
            <a:endParaRPr lang="fi-FI"/>
          </a:p>
        </p:txBody>
      </p:sp>
    </p:spTree>
    <p:extLst>
      <p:ext uri="{BB962C8B-B14F-4D97-AF65-F5344CB8AC3E}">
        <p14:creationId xmlns:p14="http://schemas.microsoft.com/office/powerpoint/2010/main" val="3264978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00B938B-A840-4977-A812-06534C78C137}" type="slidenum">
              <a:rPr lang="fi-FI" smtClean="0"/>
              <a:t>9</a:t>
            </a:fld>
            <a:endParaRPr lang="fi-FI"/>
          </a:p>
        </p:txBody>
      </p:sp>
    </p:spTree>
    <p:extLst>
      <p:ext uri="{BB962C8B-B14F-4D97-AF65-F5344CB8AC3E}">
        <p14:creationId xmlns:p14="http://schemas.microsoft.com/office/powerpoint/2010/main" val="412342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FDFB"/>
          </a:solidFill>
        </p:spPr>
        <p:txBody>
          <a:bodyPr wrap="square" lIns="0" tIns="0" rIns="0" bIns="0" rtlCol="0"/>
          <a:lstStyle/>
          <a:p>
            <a:endParaRPr/>
          </a:p>
        </p:txBody>
      </p:sp>
      <p:sp>
        <p:nvSpPr>
          <p:cNvPr id="17" name="bk object 17"/>
          <p:cNvSpPr/>
          <p:nvPr/>
        </p:nvSpPr>
        <p:spPr>
          <a:xfrm>
            <a:off x="3400044" y="2862072"/>
            <a:ext cx="5692139" cy="3972305"/>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1" i="0">
                <a:solidFill>
                  <a:srgbClr val="009FE2"/>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9FE2"/>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009FE2"/>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946897" y="206502"/>
            <a:ext cx="1030985" cy="94868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674438" y="2259775"/>
            <a:ext cx="1795122" cy="756919"/>
          </a:xfrm>
          <a:prstGeom prst="rect">
            <a:avLst/>
          </a:prstGeom>
        </p:spPr>
        <p:txBody>
          <a:bodyPr wrap="square" lIns="0" tIns="0" rIns="0" bIns="0">
            <a:spAutoFit/>
          </a:bodyPr>
          <a:lstStyle>
            <a:lvl1pPr>
              <a:defRPr sz="4800" b="1" i="0">
                <a:solidFill>
                  <a:srgbClr val="009FE2"/>
                </a:solidFill>
                <a:latin typeface="Calibri"/>
                <a:cs typeface="Calibri"/>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mailto:kirsi.seppala@ilmailuliitto.fi" TargetMode="External"/><Relationship Id="rId2" Type="http://schemas.openxmlformats.org/officeDocument/2006/relationships/hyperlink" Target="mailto:tiedotus@ilmailuliitto.fi" TargetMode="External"/><Relationship Id="rId1" Type="http://schemas.openxmlformats.org/officeDocument/2006/relationships/slideLayout" Target="../slideLayouts/slideLayout5.xml"/><Relationship Id="rId4" Type="http://schemas.openxmlformats.org/officeDocument/2006/relationships/hyperlink" Target="mailto:jari.lehti@ilmailuliitto.f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hymy.fi/" TargetMode="External"/><Relationship Id="rId7" Type="http://schemas.openxmlformats.org/officeDocument/2006/relationships/hyperlink" Target="https://www.satakunnankansa.fi/satakunta/art-2000008281145.html" TargetMode="External"/><Relationship Id="rId2" Type="http://schemas.openxmlformats.org/officeDocument/2006/relationships/hyperlink" Target="http://www.maaseuduntulevaisuus.fi/" TargetMode="External"/><Relationship Id="rId1" Type="http://schemas.openxmlformats.org/officeDocument/2006/relationships/slideLayout" Target="../slideLayouts/slideLayout5.xml"/><Relationship Id="rId6" Type="http://schemas.openxmlformats.org/officeDocument/2006/relationships/hyperlink" Target="https://app.meltwater.com/icm-web/influencers/contact/view/7f0d656a-b7e7-4567-9a4f-47d84d949c8a" TargetMode="External"/><Relationship Id="rId5" Type="http://schemas.openxmlformats.org/officeDocument/2006/relationships/hyperlink" Target="https://www.satakunnankansa.fi/" TargetMode="External"/><Relationship Id="rId4" Type="http://schemas.openxmlformats.org/officeDocument/2006/relationships/hyperlink" Target="https://hymy.fi/terveys-hymy/nain-arja-hoiti-haavaansa-joka-aamu-karin-havupuu-uutejuoma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nainen.com/" TargetMode="External"/><Relationship Id="rId2" Type="http://schemas.openxmlformats.org/officeDocument/2006/relationships/hyperlink" Target="http://www.maaseuduntulevaisuus.fi/" TargetMode="External"/><Relationship Id="rId1" Type="http://schemas.openxmlformats.org/officeDocument/2006/relationships/slideLayout" Target="../slideLayouts/slideLayout5.xml"/><Relationship Id="rId4" Type="http://schemas.openxmlformats.org/officeDocument/2006/relationships/hyperlink" Target="https://www.nainen.com/asento-jossa-yleensa-nukut-paljastaa-sinusta-muutaman-luonteenpiirteen-6-yleisinta-nukkumisasento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mailto:matti.meikalainen@saukkolanilmailukerho.fi"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matti.meikalainen@saukkolanilmailukerho.fi"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649" y="-26972"/>
            <a:ext cx="9124701" cy="6858000"/>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3765316" y="990600"/>
            <a:ext cx="1636786" cy="1498599"/>
          </a:xfrm>
          <a:prstGeom prst="rect">
            <a:avLst/>
          </a:prstGeom>
          <a:blipFill>
            <a:blip r:embed="rId4" cstate="print"/>
            <a:stretch>
              <a:fillRect/>
            </a:stretch>
          </a:blipFill>
        </p:spPr>
        <p:txBody>
          <a:bodyPr wrap="square" lIns="0" tIns="0" rIns="0" bIns="0" rtlCol="0"/>
          <a:lstStyle/>
          <a:p>
            <a:endParaRPr/>
          </a:p>
        </p:txBody>
      </p:sp>
      <p:sp>
        <p:nvSpPr>
          <p:cNvPr id="8" name="Tekstiruutu 7">
            <a:extLst>
              <a:ext uri="{FF2B5EF4-FFF2-40B4-BE49-F238E27FC236}">
                <a16:creationId xmlns:a16="http://schemas.microsoft.com/office/drawing/2014/main" id="{2EA1083A-41A9-478C-B1A7-41329A0418A2}"/>
              </a:ext>
            </a:extLst>
          </p:cNvPr>
          <p:cNvSpPr txBox="1"/>
          <p:nvPr/>
        </p:nvSpPr>
        <p:spPr>
          <a:xfrm>
            <a:off x="2209800" y="3581400"/>
            <a:ext cx="4572000" cy="2123658"/>
          </a:xfrm>
          <a:prstGeom prst="rect">
            <a:avLst/>
          </a:prstGeom>
          <a:noFill/>
        </p:spPr>
        <p:txBody>
          <a:bodyPr wrap="square">
            <a:spAutoFit/>
          </a:bodyPr>
          <a:lstStyle/>
          <a:p>
            <a:pPr algn="ctr"/>
            <a:r>
              <a:rPr lang="fi-FI" sz="4400" b="1" dirty="0"/>
              <a:t>Ajankohtaista viestinnästä</a:t>
            </a:r>
          </a:p>
          <a:p>
            <a:pPr algn="ctr"/>
            <a:endParaRPr lang="fi-FI" sz="4400" b="1" dirty="0"/>
          </a:p>
        </p:txBody>
      </p:sp>
      <p:sp>
        <p:nvSpPr>
          <p:cNvPr id="12" name="Alaotsikko 2">
            <a:extLst>
              <a:ext uri="{FF2B5EF4-FFF2-40B4-BE49-F238E27FC236}">
                <a16:creationId xmlns:a16="http://schemas.microsoft.com/office/drawing/2014/main" id="{01FAACE6-D4EE-47DC-A5C2-9E12A757FDBE}"/>
              </a:ext>
            </a:extLst>
          </p:cNvPr>
          <p:cNvSpPr txBox="1">
            <a:spLocks/>
          </p:cNvSpPr>
          <p:nvPr/>
        </p:nvSpPr>
        <p:spPr>
          <a:xfrm>
            <a:off x="1524000" y="3602038"/>
            <a:ext cx="9144000" cy="165576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fi-FI" kern="0" dirty="0">
              <a:solidFill>
                <a:sysClr val="windowText" lastClr="000000"/>
              </a:solidFill>
            </a:endParaRPr>
          </a:p>
        </p:txBody>
      </p:sp>
      <p:sp>
        <p:nvSpPr>
          <p:cNvPr id="16" name="Tekstiruutu 15">
            <a:extLst>
              <a:ext uri="{FF2B5EF4-FFF2-40B4-BE49-F238E27FC236}">
                <a16:creationId xmlns:a16="http://schemas.microsoft.com/office/drawing/2014/main" id="{2A4753C4-7931-499B-B444-A251EE25C9F8}"/>
              </a:ext>
            </a:extLst>
          </p:cNvPr>
          <p:cNvSpPr txBox="1"/>
          <p:nvPr/>
        </p:nvSpPr>
        <p:spPr>
          <a:xfrm>
            <a:off x="1915924" y="5320647"/>
            <a:ext cx="5335570" cy="646331"/>
          </a:xfrm>
          <a:prstGeom prst="rect">
            <a:avLst/>
          </a:prstGeom>
          <a:noFill/>
        </p:spPr>
        <p:txBody>
          <a:bodyPr wrap="square">
            <a:spAutoFit/>
          </a:bodyPr>
          <a:lstStyle/>
          <a:p>
            <a:pPr algn="ctr"/>
            <a:r>
              <a:rPr lang="fi-FI" kern="0" dirty="0">
                <a:solidFill>
                  <a:sysClr val="windowText" lastClr="000000"/>
                </a:solidFill>
              </a:rPr>
              <a:t>Avainhenkilöpäivät 2021</a:t>
            </a:r>
          </a:p>
          <a:p>
            <a:pPr algn="ctr"/>
            <a:r>
              <a:rPr lang="fi-FI" kern="0" dirty="0">
                <a:solidFill>
                  <a:sysClr val="windowText" lastClr="000000"/>
                </a:solidFill>
              </a:rPr>
              <a:t>Kirsi Seppälä</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87E5A29A-9D15-49BF-B170-33EF56147822}"/>
              </a:ext>
            </a:extLst>
          </p:cNvPr>
          <p:cNvSpPr/>
          <p:nvPr/>
        </p:nvSpPr>
        <p:spPr>
          <a:xfrm>
            <a:off x="913614" y="1600200"/>
            <a:ext cx="6477000" cy="369332"/>
          </a:xfrm>
          <a:prstGeom prst="rect">
            <a:avLst/>
          </a:prstGeom>
        </p:spPr>
        <p:txBody>
          <a:bodyPr wrap="square">
            <a:spAutoFit/>
          </a:bodyPr>
          <a:lstStyle/>
          <a:p>
            <a:r>
              <a:rPr lang="fi-FI" sz="1800" b="1" dirty="0">
                <a:solidFill>
                  <a:schemeClr val="accent5"/>
                </a:solidFill>
              </a:rPr>
              <a:t>Kansainväliset kilpailut ja ennätykset</a:t>
            </a:r>
            <a:endParaRPr lang="fi-FI" dirty="0"/>
          </a:p>
        </p:txBody>
      </p:sp>
      <p:sp>
        <p:nvSpPr>
          <p:cNvPr id="4" name="Tekstiruutu 3">
            <a:extLst>
              <a:ext uri="{FF2B5EF4-FFF2-40B4-BE49-F238E27FC236}">
                <a16:creationId xmlns:a16="http://schemas.microsoft.com/office/drawing/2014/main" id="{D48CB8CE-47E0-4D6D-B39E-0AFB9E233D3E}"/>
              </a:ext>
            </a:extLst>
          </p:cNvPr>
          <p:cNvSpPr txBox="1"/>
          <p:nvPr/>
        </p:nvSpPr>
        <p:spPr>
          <a:xfrm>
            <a:off x="914400" y="2352182"/>
            <a:ext cx="7696200" cy="372159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fi-FI" sz="1600" dirty="0">
                <a:effectLst/>
                <a:ea typeface="Times New Roman" panose="02020603050405020304" pitchFamily="18" charset="0"/>
                <a:cs typeface="Times New Roman" panose="02020603050405020304" pitchFamily="18" charset="0"/>
              </a:rPr>
              <a:t>Kerro Ilmailuliiton viestintäpäällikölle ja laji- ja valmennuspäällikölle tulokset ja ennätykset. Kerro aika, paikka, laji ja lähetä kuva ja kuvateksti.</a:t>
            </a:r>
          </a:p>
          <a:p>
            <a:pPr marL="285750" indent="-285750">
              <a:lnSpc>
                <a:spcPct val="107000"/>
              </a:lnSpc>
              <a:spcAft>
                <a:spcPts val="800"/>
              </a:spcAft>
              <a:buFont typeface="Arial" panose="020B0604020202020204" pitchFamily="34" charset="0"/>
              <a:buChar char="•"/>
            </a:pPr>
            <a:r>
              <a:rPr lang="fi-FI" sz="1600" dirty="0">
                <a:ea typeface="Calibri" panose="020F0502020204030204" pitchFamily="34" charset="0"/>
                <a:cs typeface="Times New Roman" panose="02020603050405020304" pitchFamily="18" charset="0"/>
              </a:rPr>
              <a:t>Toimi nopeasti: ajankohtaiset asiat ovat mediassa uutisia.</a:t>
            </a:r>
          </a:p>
          <a:p>
            <a:pPr marL="285750" indent="-285750">
              <a:lnSpc>
                <a:spcPct val="107000"/>
              </a:lnSpc>
              <a:spcAft>
                <a:spcPts val="800"/>
              </a:spcAft>
              <a:buFont typeface="Arial" panose="020B0604020202020204" pitchFamily="34" charset="0"/>
              <a:buChar char="•"/>
            </a:pPr>
            <a:r>
              <a:rPr lang="fi-FI" sz="1600" dirty="0">
                <a:effectLst/>
                <a:ea typeface="Calibri" panose="020F0502020204030204" pitchFamily="34" charset="0"/>
                <a:cs typeface="Times New Roman" panose="02020603050405020304" pitchFamily="18" charset="0"/>
              </a:rPr>
              <a:t>Paikallislehdissä </a:t>
            </a:r>
            <a:r>
              <a:rPr lang="fi-FI" sz="1600" dirty="0">
                <a:ea typeface="Calibri" panose="020F0502020204030204" pitchFamily="34" charset="0"/>
                <a:cs typeface="Times New Roman" panose="02020603050405020304" pitchFamily="18" charset="0"/>
              </a:rPr>
              <a:t>”kaikki” paikallisten ihmisten saavutukset ovat uutisia.</a:t>
            </a:r>
            <a:endParaRPr lang="fi-FI" sz="1600" dirty="0">
              <a:effectLs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i-FI" sz="1600" dirty="0">
                <a:effectLst/>
                <a:ea typeface="Times New Roman" panose="02020603050405020304" pitchFamily="18" charset="0"/>
                <a:cs typeface="Times New Roman" panose="02020603050405020304" pitchFamily="18" charset="0"/>
              </a:rPr>
              <a:t>Tulokset voi toimittaa kuka tahansa kilpailu- tai tapahtumapaikalla ollut, esimerkiksi kilpailija tai ennätyksen tehnyt ilmailija itse.</a:t>
            </a:r>
          </a:p>
          <a:p>
            <a:pPr marL="285750" indent="-285750">
              <a:lnSpc>
                <a:spcPct val="107000"/>
              </a:lnSpc>
              <a:spcAft>
                <a:spcPts val="800"/>
              </a:spcAft>
              <a:buFont typeface="Arial" panose="020B0604020202020204" pitchFamily="34" charset="0"/>
              <a:buChar char="•"/>
            </a:pPr>
            <a:r>
              <a:rPr lang="fi-FI" sz="1600" dirty="0">
                <a:effectLst/>
                <a:ea typeface="Times New Roman" panose="02020603050405020304" pitchFamily="18" charset="0"/>
                <a:cs typeface="Times New Roman" panose="02020603050405020304" pitchFamily="18" charset="0"/>
              </a:rPr>
              <a:t>Lähetä osoitteeseen: </a:t>
            </a:r>
            <a:r>
              <a:rPr lang="fi-FI" sz="1600" u="sng" dirty="0">
                <a:solidFill>
                  <a:srgbClr val="0000FF"/>
                </a:solidFill>
                <a:effectLst/>
                <a:ea typeface="Times New Roman" panose="02020603050405020304" pitchFamily="18" charset="0"/>
                <a:cs typeface="Times New Roman" panose="02020603050405020304" pitchFamily="18" charset="0"/>
                <a:hlinkClick r:id="rId2"/>
              </a:rPr>
              <a:t>tiedotus@ilmailuliitto.fi</a:t>
            </a:r>
            <a:r>
              <a:rPr lang="fi-FI" sz="1600" dirty="0">
                <a:effectLst/>
                <a:ea typeface="Times New Roman" panose="02020603050405020304" pitchFamily="18" charset="0"/>
                <a:cs typeface="Times New Roman" panose="02020603050405020304" pitchFamily="18" charset="0"/>
              </a:rPr>
              <a:t> ja </a:t>
            </a:r>
            <a:r>
              <a:rPr lang="fi-FI" sz="1600" u="sng" dirty="0">
                <a:solidFill>
                  <a:srgbClr val="0000FF"/>
                </a:solidFill>
                <a:ea typeface="Times New Roman" panose="02020603050405020304" pitchFamily="18" charset="0"/>
                <a:cs typeface="Times New Roman" panose="02020603050405020304" pitchFamily="18" charset="0"/>
                <a:hlinkClick r:id="rId3"/>
              </a:rPr>
              <a:t>kirsi.seppala@ilmailuliitto.fi</a:t>
            </a:r>
            <a:r>
              <a:rPr lang="fi-FI" sz="1600" u="sng" dirty="0">
                <a:solidFill>
                  <a:srgbClr val="0000FF"/>
                </a:solidFill>
                <a:ea typeface="Times New Roman" panose="02020603050405020304" pitchFamily="18" charset="0"/>
                <a:cs typeface="Times New Roman" panose="02020603050405020304" pitchFamily="18" charset="0"/>
              </a:rPr>
              <a:t> </a:t>
            </a:r>
            <a:r>
              <a:rPr lang="fi-FI" sz="1600" u="sng" dirty="0">
                <a:ea typeface="Times New Roman" panose="02020603050405020304" pitchFamily="18" charset="0"/>
                <a:cs typeface="Times New Roman" panose="02020603050405020304" pitchFamily="18" charset="0"/>
                <a:hlinkClick r:id="rId4"/>
              </a:rPr>
              <a:t>j</a:t>
            </a:r>
            <a:r>
              <a:rPr lang="fi-FI" sz="1600" dirty="0">
                <a:effectLst/>
                <a:ea typeface="Times New Roman" panose="02020603050405020304" pitchFamily="18" charset="0"/>
                <a:cs typeface="Times New Roman" panose="02020603050405020304" pitchFamily="18" charset="0"/>
                <a:hlinkClick r:id="rId4"/>
              </a:rPr>
              <a:t>ari.lehti@ilmailuliitto.fi</a:t>
            </a:r>
            <a:endParaRPr lang="fi-FI" sz="1600" dirty="0">
              <a:effectLst/>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fi-FI" sz="1600" dirty="0">
              <a:ea typeface="Calibri" panose="020F0502020204030204" pitchFamily="34" charset="0"/>
              <a:cs typeface="Times New Roman" panose="02020603050405020304" pitchFamily="18" charset="0"/>
            </a:endParaRPr>
          </a:p>
          <a:p>
            <a:pPr>
              <a:lnSpc>
                <a:spcPct val="107000"/>
              </a:lnSpc>
              <a:spcAft>
                <a:spcPts val="800"/>
              </a:spcAft>
            </a:pPr>
            <a:endParaRPr lang="fi-FI" sz="1600" dirty="0">
              <a:effectLst/>
              <a:ea typeface="Calibri" panose="020F0502020204030204" pitchFamily="34" charset="0"/>
              <a:cs typeface="Times New Roman" panose="02020603050405020304" pitchFamily="18" charset="0"/>
            </a:endParaRPr>
          </a:p>
          <a:p>
            <a:pPr>
              <a:lnSpc>
                <a:spcPct val="107000"/>
              </a:lnSpc>
              <a:spcAft>
                <a:spcPts val="800"/>
              </a:spcAft>
            </a:pPr>
            <a:endParaRPr lang="fi-FI"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948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649" y="-26972"/>
            <a:ext cx="9124701" cy="6858000"/>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3765316" y="990600"/>
            <a:ext cx="1636786" cy="1498599"/>
          </a:xfrm>
          <a:prstGeom prst="rect">
            <a:avLst/>
          </a:prstGeom>
          <a:blipFill>
            <a:blip r:embed="rId4" cstate="print"/>
            <a:stretch>
              <a:fillRect/>
            </a:stretch>
          </a:blipFill>
        </p:spPr>
        <p:txBody>
          <a:bodyPr wrap="square" lIns="0" tIns="0" rIns="0" bIns="0" rtlCol="0"/>
          <a:lstStyle/>
          <a:p>
            <a:endParaRPr/>
          </a:p>
        </p:txBody>
      </p:sp>
      <p:sp>
        <p:nvSpPr>
          <p:cNvPr id="8" name="Tekstiruutu 7">
            <a:extLst>
              <a:ext uri="{FF2B5EF4-FFF2-40B4-BE49-F238E27FC236}">
                <a16:creationId xmlns:a16="http://schemas.microsoft.com/office/drawing/2014/main" id="{2EA1083A-41A9-478C-B1A7-41329A0418A2}"/>
              </a:ext>
            </a:extLst>
          </p:cNvPr>
          <p:cNvSpPr txBox="1"/>
          <p:nvPr/>
        </p:nvSpPr>
        <p:spPr>
          <a:xfrm>
            <a:off x="2209800" y="3581400"/>
            <a:ext cx="4572000" cy="523220"/>
          </a:xfrm>
          <a:prstGeom prst="rect">
            <a:avLst/>
          </a:prstGeom>
          <a:noFill/>
        </p:spPr>
        <p:txBody>
          <a:bodyPr wrap="square">
            <a:spAutoFit/>
          </a:bodyPr>
          <a:lstStyle/>
          <a:p>
            <a:pPr algn="ctr"/>
            <a:r>
              <a:rPr lang="fi-FI" sz="2800" b="1" dirty="0"/>
              <a:t>Ilmailuliiton näkyvyys</a:t>
            </a:r>
          </a:p>
        </p:txBody>
      </p:sp>
      <p:sp>
        <p:nvSpPr>
          <p:cNvPr id="12" name="Alaotsikko 2">
            <a:extLst>
              <a:ext uri="{FF2B5EF4-FFF2-40B4-BE49-F238E27FC236}">
                <a16:creationId xmlns:a16="http://schemas.microsoft.com/office/drawing/2014/main" id="{01FAACE6-D4EE-47DC-A5C2-9E12A757FDBE}"/>
              </a:ext>
            </a:extLst>
          </p:cNvPr>
          <p:cNvSpPr txBox="1">
            <a:spLocks/>
          </p:cNvSpPr>
          <p:nvPr/>
        </p:nvSpPr>
        <p:spPr>
          <a:xfrm>
            <a:off x="1524000" y="3602038"/>
            <a:ext cx="9144000" cy="165576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fi-FI" kern="0" dirty="0">
              <a:solidFill>
                <a:sysClr val="windowText" lastClr="000000"/>
              </a:solidFill>
            </a:endParaRPr>
          </a:p>
        </p:txBody>
      </p:sp>
    </p:spTree>
    <p:extLst>
      <p:ext uri="{BB962C8B-B14F-4D97-AF65-F5344CB8AC3E}">
        <p14:creationId xmlns:p14="http://schemas.microsoft.com/office/powerpoint/2010/main" val="2007725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D48CB8CE-47E0-4D6D-B39E-0AFB9E233D3E}"/>
              </a:ext>
            </a:extLst>
          </p:cNvPr>
          <p:cNvSpPr txBox="1"/>
          <p:nvPr/>
        </p:nvSpPr>
        <p:spPr>
          <a:xfrm>
            <a:off x="914400" y="2352182"/>
            <a:ext cx="7696200" cy="110087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endParaRPr lang="fi-FI" sz="1600" dirty="0">
              <a:ea typeface="Calibri" panose="020F0502020204030204" pitchFamily="34" charset="0"/>
              <a:cs typeface="Times New Roman" panose="02020603050405020304" pitchFamily="18" charset="0"/>
            </a:endParaRPr>
          </a:p>
          <a:p>
            <a:pPr>
              <a:lnSpc>
                <a:spcPct val="107000"/>
              </a:lnSpc>
              <a:spcAft>
                <a:spcPts val="800"/>
              </a:spcAft>
            </a:pPr>
            <a:endParaRPr lang="fi-FI" sz="1600" dirty="0">
              <a:effectLst/>
              <a:ea typeface="Calibri" panose="020F0502020204030204" pitchFamily="34" charset="0"/>
              <a:cs typeface="Times New Roman" panose="02020603050405020304" pitchFamily="18" charset="0"/>
            </a:endParaRPr>
          </a:p>
          <a:p>
            <a:pPr>
              <a:lnSpc>
                <a:spcPct val="107000"/>
              </a:lnSpc>
              <a:spcAft>
                <a:spcPts val="800"/>
              </a:spcAft>
            </a:pPr>
            <a:endParaRPr lang="fi-FI"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kstiruutu 4">
            <a:extLst>
              <a:ext uri="{FF2B5EF4-FFF2-40B4-BE49-F238E27FC236}">
                <a16:creationId xmlns:a16="http://schemas.microsoft.com/office/drawing/2014/main" id="{51D0D493-CA3C-47AA-841C-3A1BFF8D3BDD}"/>
              </a:ext>
            </a:extLst>
          </p:cNvPr>
          <p:cNvSpPr txBox="1"/>
          <p:nvPr/>
        </p:nvSpPr>
        <p:spPr>
          <a:xfrm>
            <a:off x="914400" y="1600200"/>
            <a:ext cx="7696200" cy="4957832"/>
          </a:xfrm>
          <a:prstGeom prst="rect">
            <a:avLst/>
          </a:prstGeom>
          <a:noFill/>
        </p:spPr>
        <p:txBody>
          <a:bodyPr wrap="square">
            <a:spAutoFit/>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Ilmailuliitto on haluttu yhteistyökumppani yhteiskunnan vaikuttajille ja ilmailijoiden tärkeäksi kokema kattojärjestö. Ilmailuliitto ja harraste- ja urheiluilmailu tunnetaan laajasti myös suuren yleisön keskuudessa.</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b="1" dirty="0">
                <a:effectLst/>
                <a:latin typeface="Calibri" panose="020F0502020204030204" pitchFamily="34" charset="0"/>
                <a:ea typeface="Calibri" panose="020F0502020204030204" pitchFamily="34" charset="0"/>
                <a:cs typeface="Times New Roman" panose="02020603050405020304" pitchFamily="18" charset="0"/>
              </a:rPr>
              <a:t>Tavoitteena</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Positiivisen mielikuva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Tietoisuuden lisääminen</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Uudet ja olemassa olevat harrastajat ja sidosryhmät</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b="1" dirty="0">
                <a:effectLst/>
                <a:latin typeface="Calibri" panose="020F0502020204030204" pitchFamily="34" charset="0"/>
                <a:ea typeface="Calibri" panose="020F0502020204030204" pitchFamily="34" charset="0"/>
                <a:cs typeface="Times New Roman" panose="02020603050405020304" pitchFamily="18" charset="0"/>
              </a:rPr>
              <a:t>Haasteena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a:t>
            </a:r>
            <a:r>
              <a:rPr lang="fi-FI" dirty="0">
                <a:latin typeface="Calibri" panose="020F0502020204030204" pitchFamily="34" charset="0"/>
                <a:ea typeface="Calibri" panose="020F0502020204030204" pitchFamily="34" charset="0"/>
                <a:cs typeface="Times New Roman" panose="02020603050405020304" pitchFamily="18" charset="0"/>
              </a:rPr>
              <a:t> M</a:t>
            </a:r>
            <a:r>
              <a:rPr lang="fi-FI" sz="1800" dirty="0">
                <a:effectLst/>
                <a:latin typeface="Calibri" panose="020F0502020204030204" pitchFamily="34" charset="0"/>
                <a:ea typeface="Calibri" panose="020F0502020204030204" pitchFamily="34" charset="0"/>
                <a:cs typeface="Times New Roman" panose="02020603050405020304" pitchFamily="18" charset="0"/>
              </a:rPr>
              <a:t>ielikuva kalliista harrastuksesta</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a:t>
            </a:r>
            <a:r>
              <a:rPr lang="fi-FI" dirty="0">
                <a:latin typeface="Calibri" panose="020F0502020204030204" pitchFamily="34" charset="0"/>
                <a:ea typeface="Calibri" panose="020F0502020204030204" pitchFamily="34" charset="0"/>
                <a:cs typeface="Times New Roman" panose="02020603050405020304" pitchFamily="18" charset="0"/>
              </a:rPr>
              <a:t> I</a:t>
            </a:r>
            <a:r>
              <a:rPr lang="fi-FI" sz="1800" dirty="0">
                <a:effectLst/>
                <a:latin typeface="Calibri" panose="020F0502020204030204" pitchFamily="34" charset="0"/>
                <a:ea typeface="Calibri" panose="020F0502020204030204" pitchFamily="34" charset="0"/>
                <a:cs typeface="Times New Roman" panose="02020603050405020304" pitchFamily="18" charset="0"/>
              </a:rPr>
              <a:t>lmastonmuutos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a:t>
            </a:r>
            <a:r>
              <a:rPr lang="fi-FI" dirty="0">
                <a:latin typeface="Calibri" panose="020F0502020204030204" pitchFamily="34" charset="0"/>
                <a:ea typeface="Calibri" panose="020F0502020204030204" pitchFamily="34" charset="0"/>
                <a:cs typeface="Times New Roman" panose="02020603050405020304" pitchFamily="18" charset="0"/>
              </a:rPr>
              <a:t> O</a:t>
            </a:r>
            <a:r>
              <a:rPr lang="fi-FI" sz="1800" dirty="0">
                <a:effectLst/>
                <a:latin typeface="Calibri" panose="020F0502020204030204" pitchFamily="34" charset="0"/>
                <a:ea typeface="Calibri" panose="020F0502020204030204" pitchFamily="34" charset="0"/>
                <a:cs typeface="Times New Roman" panose="02020603050405020304" pitchFamily="18" charset="0"/>
              </a:rPr>
              <a:t>nnettomuudet</a:t>
            </a:r>
          </a:p>
        </p:txBody>
      </p:sp>
      <p:sp>
        <p:nvSpPr>
          <p:cNvPr id="7" name="Tekstiruutu 6">
            <a:extLst>
              <a:ext uri="{FF2B5EF4-FFF2-40B4-BE49-F238E27FC236}">
                <a16:creationId xmlns:a16="http://schemas.microsoft.com/office/drawing/2014/main" id="{6F3F6460-9265-465D-8EC5-B2D81155107D}"/>
              </a:ext>
            </a:extLst>
          </p:cNvPr>
          <p:cNvSpPr txBox="1"/>
          <p:nvPr/>
        </p:nvSpPr>
        <p:spPr>
          <a:xfrm>
            <a:off x="914400" y="854877"/>
            <a:ext cx="4572000" cy="369332"/>
          </a:xfrm>
          <a:prstGeom prst="rect">
            <a:avLst/>
          </a:prstGeom>
          <a:noFill/>
        </p:spPr>
        <p:txBody>
          <a:bodyPr wrap="square">
            <a:spAutoFit/>
          </a:bodyPr>
          <a:lstStyle/>
          <a:p>
            <a:r>
              <a:rPr lang="fi-FI" b="1" dirty="0">
                <a:solidFill>
                  <a:schemeClr val="accent5"/>
                </a:solidFill>
              </a:rPr>
              <a:t>Mihin näkyvyyttä tarvitaan?</a:t>
            </a:r>
            <a:endParaRPr lang="fi-FI" dirty="0"/>
          </a:p>
        </p:txBody>
      </p:sp>
    </p:spTree>
    <p:extLst>
      <p:ext uri="{BB962C8B-B14F-4D97-AF65-F5344CB8AC3E}">
        <p14:creationId xmlns:p14="http://schemas.microsoft.com/office/powerpoint/2010/main" val="444221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D48CB8CE-47E0-4D6D-B39E-0AFB9E233D3E}"/>
              </a:ext>
            </a:extLst>
          </p:cNvPr>
          <p:cNvSpPr txBox="1"/>
          <p:nvPr/>
        </p:nvSpPr>
        <p:spPr>
          <a:xfrm>
            <a:off x="914400" y="2352182"/>
            <a:ext cx="7696200" cy="110087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endParaRPr lang="fi-FI" sz="1600" dirty="0">
              <a:ea typeface="Calibri" panose="020F0502020204030204" pitchFamily="34" charset="0"/>
              <a:cs typeface="Times New Roman" panose="02020603050405020304" pitchFamily="18" charset="0"/>
            </a:endParaRPr>
          </a:p>
          <a:p>
            <a:pPr>
              <a:lnSpc>
                <a:spcPct val="107000"/>
              </a:lnSpc>
              <a:spcAft>
                <a:spcPts val="800"/>
              </a:spcAft>
            </a:pPr>
            <a:endParaRPr lang="fi-FI" sz="1600" dirty="0">
              <a:effectLst/>
              <a:ea typeface="Calibri" panose="020F0502020204030204" pitchFamily="34" charset="0"/>
              <a:cs typeface="Times New Roman" panose="02020603050405020304" pitchFamily="18" charset="0"/>
            </a:endParaRPr>
          </a:p>
          <a:p>
            <a:pPr>
              <a:lnSpc>
                <a:spcPct val="107000"/>
              </a:lnSpc>
              <a:spcAft>
                <a:spcPts val="800"/>
              </a:spcAft>
            </a:pPr>
            <a:endParaRPr lang="fi-FI"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kstiruutu 4">
            <a:extLst>
              <a:ext uri="{FF2B5EF4-FFF2-40B4-BE49-F238E27FC236}">
                <a16:creationId xmlns:a16="http://schemas.microsoft.com/office/drawing/2014/main" id="{51D0D493-CA3C-47AA-841C-3A1BFF8D3BDD}"/>
              </a:ext>
            </a:extLst>
          </p:cNvPr>
          <p:cNvSpPr txBox="1"/>
          <p:nvPr/>
        </p:nvSpPr>
        <p:spPr>
          <a:xfrm>
            <a:off x="914400" y="1600200"/>
            <a:ext cx="7696200" cy="456310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fi-FI" sz="1600" b="1" dirty="0">
                <a:ea typeface="Times New Roman" panose="02020603050405020304" pitchFamily="18" charset="0"/>
                <a:cs typeface="Times New Roman" panose="02020603050405020304" pitchFamily="18" charset="0"/>
                <a:sym typeface="Wingdings" panose="05000000000000000000" pitchFamily="2" charset="2"/>
              </a:rPr>
              <a:t>Tarrat ja putkihuivit -kampanja</a:t>
            </a:r>
          </a:p>
          <a:p>
            <a:pPr marL="742950" lvl="1"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sym typeface="Wingdings" panose="05000000000000000000" pitchFamily="2" charset="2"/>
              </a:rPr>
              <a:t>118 kerhoa tilasi  10 545 hengelle</a:t>
            </a:r>
          </a:p>
          <a:p>
            <a:pPr marL="285750" indent="-285750">
              <a:lnSpc>
                <a:spcPct val="107000"/>
              </a:lnSpc>
              <a:spcAft>
                <a:spcPts val="800"/>
              </a:spcAft>
              <a:buFont typeface="Arial" panose="020B0604020202020204" pitchFamily="34" charset="0"/>
              <a:buChar char="•"/>
            </a:pPr>
            <a:r>
              <a:rPr lang="fi-FI" sz="1600" b="1" dirty="0">
                <a:ea typeface="Times New Roman" panose="02020603050405020304" pitchFamily="18" charset="0"/>
                <a:cs typeface="Times New Roman" panose="02020603050405020304" pitchFamily="18" charset="0"/>
                <a:sym typeface="Wingdings" panose="05000000000000000000" pitchFamily="2" charset="2"/>
              </a:rPr>
              <a:t>Ilmailun maailma TV-sarja</a:t>
            </a:r>
          </a:p>
          <a:p>
            <a:pPr marL="742950" lvl="1"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sym typeface="Wingdings" panose="05000000000000000000" pitchFamily="2" charset="2"/>
              </a:rPr>
              <a:t>Liiton YouTubessa 1. jakso 3,4 tuhatta katsojaa, 2. jakso  3,2 tuhatta</a:t>
            </a:r>
          </a:p>
          <a:p>
            <a:pPr marL="285750" indent="-285750">
              <a:lnSpc>
                <a:spcPct val="107000"/>
              </a:lnSpc>
              <a:spcAft>
                <a:spcPts val="800"/>
              </a:spcAft>
              <a:buFont typeface="Arial" panose="020B0604020202020204" pitchFamily="34" charset="0"/>
              <a:buChar char="•"/>
            </a:pPr>
            <a:r>
              <a:rPr lang="fi-FI" sz="1600" b="1" dirty="0">
                <a:ea typeface="Times New Roman" panose="02020603050405020304" pitchFamily="18" charset="0"/>
                <a:cs typeface="Times New Roman" panose="02020603050405020304" pitchFamily="18" charset="0"/>
                <a:sym typeface="Wingdings" panose="05000000000000000000" pitchFamily="2" charset="2"/>
              </a:rPr>
              <a:t>Ilmailu-lehti painos noin 7000</a:t>
            </a:r>
          </a:p>
          <a:p>
            <a:pPr marL="742950" lvl="1" indent="-285750">
              <a:lnSpc>
                <a:spcPct val="107000"/>
              </a:lnSpc>
              <a:spcAft>
                <a:spcPts val="800"/>
              </a:spcAft>
              <a:buFont typeface="Arial" panose="020B0604020202020204" pitchFamily="34" charset="0"/>
              <a:buChar char="•"/>
            </a:pPr>
            <a:r>
              <a:rPr lang="fi-FI" sz="1600" dirty="0" err="1">
                <a:ea typeface="Times New Roman" panose="02020603050405020304" pitchFamily="18" charset="0"/>
                <a:cs typeface="Times New Roman" panose="02020603050405020304" pitchFamily="18" charset="0"/>
                <a:sym typeface="Wingdings" panose="05000000000000000000" pitchFamily="2" charset="2"/>
              </a:rPr>
              <a:t>Aikakausmedian</a:t>
            </a:r>
            <a:r>
              <a:rPr lang="fi-FI" sz="1600" dirty="0">
                <a:ea typeface="Times New Roman" panose="02020603050405020304" pitchFamily="18" charset="0"/>
                <a:cs typeface="Times New Roman" panose="02020603050405020304" pitchFamily="18" charset="0"/>
                <a:sym typeface="Wingdings" panose="05000000000000000000" pitchFamily="2" charset="2"/>
              </a:rPr>
              <a:t> tutkimus ammatti- ja järjestölehdille, 2/21, 15.4.2021 -lehti       (n. 616)</a:t>
            </a:r>
          </a:p>
          <a:p>
            <a:pPr marL="742950" lvl="1"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sym typeface="Wingdings" panose="05000000000000000000" pitchFamily="2" charset="2"/>
              </a:rPr>
              <a:t>90 % lukee jokaisen numeron, lehteen palataan 2,8 kertaa</a:t>
            </a:r>
          </a:p>
          <a:p>
            <a:pPr marL="742950" lvl="1"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sym typeface="Wingdings" panose="05000000000000000000" pitchFamily="2" charset="2"/>
              </a:rPr>
              <a:t>71 % pitää lehteä erittäin tai melko tärkeänä tietolähteenä</a:t>
            </a:r>
          </a:p>
          <a:p>
            <a:pPr marL="742950" lvl="1"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sym typeface="Wingdings" panose="05000000000000000000" pitchFamily="2" charset="2"/>
              </a:rPr>
              <a:t>Vastaajien kouluarvosana lehden ulkoasulle ja sisällölle on 8,1</a:t>
            </a:r>
          </a:p>
          <a:p>
            <a:pPr marL="742950" lvl="1"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sym typeface="Wingdings" panose="05000000000000000000" pitchFamily="2" charset="2"/>
              </a:rPr>
              <a:t>Kaikissa erikseen tutkituissa jutuissa lukijat arvioivat juttujen luotettavuuden, ymmärrettävyyden ja hyödyllisyyden 8,1 – 8,9:ksi.</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kstiruutu 6">
            <a:extLst>
              <a:ext uri="{FF2B5EF4-FFF2-40B4-BE49-F238E27FC236}">
                <a16:creationId xmlns:a16="http://schemas.microsoft.com/office/drawing/2014/main" id="{6F3F6460-9265-465D-8EC5-B2D81155107D}"/>
              </a:ext>
            </a:extLst>
          </p:cNvPr>
          <p:cNvSpPr txBox="1"/>
          <p:nvPr/>
        </p:nvSpPr>
        <p:spPr>
          <a:xfrm>
            <a:off x="914400" y="854877"/>
            <a:ext cx="6324600" cy="646331"/>
          </a:xfrm>
          <a:prstGeom prst="rect">
            <a:avLst/>
          </a:prstGeom>
          <a:noFill/>
        </p:spPr>
        <p:txBody>
          <a:bodyPr wrap="square">
            <a:spAutoFit/>
          </a:bodyPr>
          <a:lstStyle/>
          <a:p>
            <a:r>
              <a:rPr lang="fi-FI" b="1" dirty="0">
                <a:solidFill>
                  <a:schemeClr val="accent5"/>
                </a:solidFill>
              </a:rPr>
              <a:t>Ilmailuliiton toimenpiteitä näkyvyyden lisäämiseksi 2021</a:t>
            </a:r>
            <a:endParaRPr lang="fi-FI" dirty="0"/>
          </a:p>
          <a:p>
            <a:endParaRPr lang="fi-FI" dirty="0"/>
          </a:p>
        </p:txBody>
      </p:sp>
    </p:spTree>
    <p:extLst>
      <p:ext uri="{BB962C8B-B14F-4D97-AF65-F5344CB8AC3E}">
        <p14:creationId xmlns:p14="http://schemas.microsoft.com/office/powerpoint/2010/main" val="149812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D48CB8CE-47E0-4D6D-B39E-0AFB9E233D3E}"/>
              </a:ext>
            </a:extLst>
          </p:cNvPr>
          <p:cNvSpPr txBox="1"/>
          <p:nvPr/>
        </p:nvSpPr>
        <p:spPr>
          <a:xfrm>
            <a:off x="914400" y="2352182"/>
            <a:ext cx="7696200" cy="110087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endParaRPr lang="fi-FI" sz="1600" dirty="0">
              <a:ea typeface="Calibri" panose="020F0502020204030204" pitchFamily="34" charset="0"/>
              <a:cs typeface="Times New Roman" panose="02020603050405020304" pitchFamily="18" charset="0"/>
            </a:endParaRPr>
          </a:p>
          <a:p>
            <a:pPr>
              <a:lnSpc>
                <a:spcPct val="107000"/>
              </a:lnSpc>
              <a:spcAft>
                <a:spcPts val="800"/>
              </a:spcAft>
            </a:pPr>
            <a:endParaRPr lang="fi-FI" sz="1600" dirty="0">
              <a:effectLst/>
              <a:ea typeface="Calibri" panose="020F0502020204030204" pitchFamily="34" charset="0"/>
              <a:cs typeface="Times New Roman" panose="02020603050405020304" pitchFamily="18" charset="0"/>
            </a:endParaRPr>
          </a:p>
          <a:p>
            <a:pPr>
              <a:lnSpc>
                <a:spcPct val="107000"/>
              </a:lnSpc>
              <a:spcAft>
                <a:spcPts val="800"/>
              </a:spcAft>
            </a:pPr>
            <a:endParaRPr lang="fi-FI"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iruutu 6">
            <a:extLst>
              <a:ext uri="{FF2B5EF4-FFF2-40B4-BE49-F238E27FC236}">
                <a16:creationId xmlns:a16="http://schemas.microsoft.com/office/drawing/2014/main" id="{6F3F6460-9265-465D-8EC5-B2D81155107D}"/>
              </a:ext>
            </a:extLst>
          </p:cNvPr>
          <p:cNvSpPr txBox="1"/>
          <p:nvPr/>
        </p:nvSpPr>
        <p:spPr>
          <a:xfrm>
            <a:off x="762000" y="854877"/>
            <a:ext cx="4724400" cy="646331"/>
          </a:xfrm>
          <a:prstGeom prst="rect">
            <a:avLst/>
          </a:prstGeom>
          <a:noFill/>
        </p:spPr>
        <p:txBody>
          <a:bodyPr wrap="square">
            <a:spAutoFit/>
          </a:bodyPr>
          <a:lstStyle/>
          <a:p>
            <a:r>
              <a:rPr lang="fi-FI" b="1" dirty="0">
                <a:solidFill>
                  <a:schemeClr val="accent5"/>
                </a:solidFill>
              </a:rPr>
              <a:t>Ilmailuliiton näkyvyys omissa kanavissa 2021</a:t>
            </a:r>
            <a:endParaRPr lang="fi-FI" dirty="0"/>
          </a:p>
          <a:p>
            <a:endParaRPr lang="fi-FI" dirty="0"/>
          </a:p>
        </p:txBody>
      </p:sp>
      <p:sp>
        <p:nvSpPr>
          <p:cNvPr id="6" name="Tekstiruutu 5">
            <a:extLst>
              <a:ext uri="{FF2B5EF4-FFF2-40B4-BE49-F238E27FC236}">
                <a16:creationId xmlns:a16="http://schemas.microsoft.com/office/drawing/2014/main" id="{23FB9584-486B-4261-8FAD-3A69B4C589D5}"/>
              </a:ext>
            </a:extLst>
          </p:cNvPr>
          <p:cNvSpPr txBox="1"/>
          <p:nvPr/>
        </p:nvSpPr>
        <p:spPr>
          <a:xfrm>
            <a:off x="533400" y="1752600"/>
            <a:ext cx="8077200" cy="4736810"/>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fi-FI" sz="1600" b="1" dirty="0">
                <a:ea typeface="Times New Roman" panose="02020603050405020304" pitchFamily="18" charset="0"/>
                <a:cs typeface="Times New Roman" panose="02020603050405020304" pitchFamily="18" charset="0"/>
                <a:sym typeface="Wingdings" panose="05000000000000000000" pitchFamily="2" charset="2"/>
              </a:rPr>
              <a:t>Facebook Suomen Ilmailuliitto -sivu: </a:t>
            </a:r>
          </a:p>
          <a:p>
            <a:pPr marL="742950" lvl="1"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sym typeface="Wingdings" panose="05000000000000000000" pitchFamily="2" charset="2"/>
              </a:rPr>
              <a:t>3,3 t tykännyt sivusta </a:t>
            </a:r>
          </a:p>
          <a:p>
            <a:pPr marL="742950" lvl="1"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sym typeface="Wingdings" panose="05000000000000000000" pitchFamily="2" charset="2"/>
              </a:rPr>
              <a:t>Esimerkiksi 6,7 t kattavuus Ilmailun maailma -päivityksellä </a:t>
            </a:r>
          </a:p>
          <a:p>
            <a:pPr marL="285750" indent="-285750">
              <a:lnSpc>
                <a:spcPct val="107000"/>
              </a:lnSpc>
              <a:spcAft>
                <a:spcPts val="800"/>
              </a:spcAft>
              <a:buFont typeface="Arial" panose="020B0604020202020204" pitchFamily="34" charset="0"/>
              <a:buChar char="•"/>
            </a:pPr>
            <a:r>
              <a:rPr lang="fi-FI" sz="1600" b="1" dirty="0">
                <a:ea typeface="Times New Roman" panose="02020603050405020304" pitchFamily="18" charset="0"/>
                <a:cs typeface="Times New Roman" panose="02020603050405020304" pitchFamily="18" charset="0"/>
                <a:sym typeface="Wingdings" panose="05000000000000000000" pitchFamily="2" charset="2"/>
              </a:rPr>
              <a:t>Instagram</a:t>
            </a:r>
            <a:r>
              <a:rPr lang="fi-FI" sz="1600" dirty="0">
                <a:ea typeface="Times New Roman" panose="02020603050405020304" pitchFamily="18" charset="0"/>
                <a:cs typeface="Times New Roman" panose="02020603050405020304" pitchFamily="18" charset="0"/>
                <a:sym typeface="Wingdings" panose="05000000000000000000" pitchFamily="2" charset="2"/>
              </a:rPr>
              <a:t> </a:t>
            </a:r>
          </a:p>
          <a:p>
            <a:pPr marL="742950" lvl="1"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sym typeface="Wingdings" panose="05000000000000000000" pitchFamily="2" charset="2"/>
              </a:rPr>
              <a:t>1,4 t seuraajaa</a:t>
            </a:r>
          </a:p>
          <a:p>
            <a:pPr marL="285750"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sym typeface="Wingdings" panose="05000000000000000000" pitchFamily="2" charset="2"/>
              </a:rPr>
              <a:t>Keskiverto </a:t>
            </a:r>
            <a:r>
              <a:rPr lang="fi-FI" sz="1600" dirty="0" err="1">
                <a:ea typeface="Times New Roman" panose="02020603050405020304" pitchFamily="18" charset="0"/>
                <a:cs typeface="Times New Roman" panose="02020603050405020304" pitchFamily="18" charset="0"/>
                <a:sym typeface="Wingdings" panose="05000000000000000000" pitchFamily="2" charset="2"/>
              </a:rPr>
              <a:t>Fb</a:t>
            </a:r>
            <a:r>
              <a:rPr lang="fi-FI" sz="1600" dirty="0">
                <a:ea typeface="Times New Roman" panose="02020603050405020304" pitchFamily="18" charset="0"/>
                <a:cs typeface="Times New Roman" panose="02020603050405020304" pitchFamily="18" charset="0"/>
                <a:sym typeface="Wingdings" panose="05000000000000000000" pitchFamily="2" charset="2"/>
              </a:rPr>
              <a:t>- ja </a:t>
            </a:r>
            <a:r>
              <a:rPr lang="fi-FI" sz="1600" dirty="0" err="1">
                <a:ea typeface="Times New Roman" panose="02020603050405020304" pitchFamily="18" charset="0"/>
                <a:cs typeface="Times New Roman" panose="02020603050405020304" pitchFamily="18" charset="0"/>
                <a:sym typeface="Wingdings" panose="05000000000000000000" pitchFamily="2" charset="2"/>
              </a:rPr>
              <a:t>Insta</a:t>
            </a:r>
            <a:r>
              <a:rPr lang="fi-FI" sz="1600" dirty="0">
                <a:ea typeface="Times New Roman" panose="02020603050405020304" pitchFamily="18" charset="0"/>
                <a:cs typeface="Times New Roman" panose="02020603050405020304" pitchFamily="18" charset="0"/>
                <a:sym typeface="Wingdings" panose="05000000000000000000" pitchFamily="2" charset="2"/>
              </a:rPr>
              <a:t>-seuraajamme on keski-ikäinen mies pk-seudulta. (</a:t>
            </a:r>
            <a:r>
              <a:rPr lang="fi-FI" sz="1600" dirty="0" err="1">
                <a:ea typeface="Times New Roman" panose="02020603050405020304" pitchFamily="18" charset="0"/>
                <a:cs typeface="Times New Roman" panose="02020603050405020304" pitchFamily="18" charset="0"/>
                <a:sym typeface="Wingdings" panose="05000000000000000000" pitchFamily="2" charset="2"/>
              </a:rPr>
              <a:t>Fb</a:t>
            </a:r>
            <a:r>
              <a:rPr lang="fi-FI" sz="1600" dirty="0">
                <a:ea typeface="Times New Roman" panose="02020603050405020304" pitchFamily="18" charset="0"/>
                <a:cs typeface="Times New Roman" panose="02020603050405020304" pitchFamily="18" charset="0"/>
                <a:sym typeface="Wingdings" panose="05000000000000000000" pitchFamily="2" charset="2"/>
              </a:rPr>
              <a:t> 45-65 v.)</a:t>
            </a:r>
          </a:p>
          <a:p>
            <a:pPr marL="285750" indent="-285750">
              <a:lnSpc>
                <a:spcPct val="107000"/>
              </a:lnSpc>
              <a:spcAft>
                <a:spcPts val="800"/>
              </a:spcAft>
              <a:buFont typeface="Arial" panose="020B0604020202020204" pitchFamily="34" charset="0"/>
              <a:buChar char="•"/>
            </a:pPr>
            <a:r>
              <a:rPr lang="fi-FI" sz="1600" b="1" dirty="0">
                <a:ea typeface="Times New Roman" panose="02020603050405020304" pitchFamily="18" charset="0"/>
                <a:cs typeface="Times New Roman" panose="02020603050405020304" pitchFamily="18" charset="0"/>
                <a:sym typeface="Wingdings" panose="05000000000000000000" pitchFamily="2" charset="2"/>
              </a:rPr>
              <a:t>Facebook Suomen Ilmailuliiton ilmailunäytökset -sivu</a:t>
            </a:r>
          </a:p>
          <a:p>
            <a:pPr marL="742950" lvl="1"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sym typeface="Wingdings" panose="05000000000000000000" pitchFamily="2" charset="2"/>
              </a:rPr>
              <a:t>3,1 t tykännyt sivusta</a:t>
            </a:r>
          </a:p>
          <a:p>
            <a:pPr marL="742950" lvl="1"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sym typeface="Wingdings" panose="05000000000000000000" pitchFamily="2" charset="2"/>
              </a:rPr>
              <a:t>35-54-vuotiaita enemmistö tykkääjistä, miehiä ja naisia yhtä paljon</a:t>
            </a:r>
          </a:p>
          <a:p>
            <a:pPr marL="742950" lvl="1"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sym typeface="Wingdings" panose="05000000000000000000" pitchFamily="2" charset="2"/>
              </a:rPr>
              <a:t>7,5 t kattavuus Porin lentonäytös -päivitykselle</a:t>
            </a:r>
            <a:endParaRPr lang="fi-FI" sz="1600" b="1" dirty="0">
              <a:ea typeface="Times New Roman" panose="02020603050405020304" pitchFamily="18" charset="0"/>
              <a:cs typeface="Times New Roman" panose="02020603050405020304" pitchFamily="18" charset="0"/>
              <a:sym typeface="Wingdings" panose="05000000000000000000" pitchFamily="2" charset="2"/>
            </a:endParaRPr>
          </a:p>
          <a:p>
            <a:pPr marL="285750" indent="-285750">
              <a:lnSpc>
                <a:spcPct val="107000"/>
              </a:lnSpc>
              <a:spcAft>
                <a:spcPts val="800"/>
              </a:spcAft>
              <a:buFont typeface="Arial" panose="020B0604020202020204" pitchFamily="34" charset="0"/>
              <a:buChar char="•"/>
            </a:pPr>
            <a:endParaRPr lang="fi-FI" sz="1600" dirty="0">
              <a:ea typeface="Times New Roman" panose="02020603050405020304" pitchFamily="18" charset="0"/>
              <a:cs typeface="Times New Roman" panose="02020603050405020304" pitchFamily="18" charset="0"/>
              <a:sym typeface="Wingdings" panose="05000000000000000000" pitchFamily="2" charset="2"/>
            </a:endParaRPr>
          </a:p>
          <a:p>
            <a:pPr marL="285750" indent="-285750">
              <a:lnSpc>
                <a:spcPct val="107000"/>
              </a:lnSpc>
              <a:spcAft>
                <a:spcPts val="800"/>
              </a:spcAft>
              <a:buFont typeface="Arial" panose="020B0604020202020204" pitchFamily="34" charset="0"/>
              <a:buChar char="•"/>
            </a:pPr>
            <a:r>
              <a:rPr lang="fi-FI" sz="1600" b="1" dirty="0">
                <a:ea typeface="Times New Roman" panose="02020603050405020304" pitchFamily="18" charset="0"/>
                <a:cs typeface="Times New Roman" panose="02020603050405020304" pitchFamily="18" charset="0"/>
                <a:sym typeface="Wingdings" panose="05000000000000000000" pitchFamily="2" charset="2"/>
              </a:rPr>
              <a:t>Twitter Suomen Ilmailuliitto ja Suomen Ilmailuliiton ilmailunäytökset </a:t>
            </a:r>
            <a:r>
              <a:rPr lang="fi-FI" sz="1600" dirty="0">
                <a:ea typeface="Times New Roman" panose="02020603050405020304" pitchFamily="18" charset="0"/>
                <a:cs typeface="Times New Roman" panose="02020603050405020304" pitchFamily="18" charset="0"/>
                <a:sym typeface="Wingdings" panose="05000000000000000000" pitchFamily="2" charset="2"/>
              </a:rPr>
              <a:t>-tilit</a:t>
            </a:r>
          </a:p>
          <a:p>
            <a:pPr marL="742950" lvl="1"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sym typeface="Wingdings" panose="05000000000000000000" pitchFamily="2" charset="2"/>
              </a:rPr>
              <a:t>822 seuraajaa</a:t>
            </a:r>
          </a:p>
        </p:txBody>
      </p:sp>
    </p:spTree>
    <p:extLst>
      <p:ext uri="{BB962C8B-B14F-4D97-AF65-F5344CB8AC3E}">
        <p14:creationId xmlns:p14="http://schemas.microsoft.com/office/powerpoint/2010/main" val="1196998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649" y="-26972"/>
            <a:ext cx="9124701" cy="6858000"/>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3765316" y="990600"/>
            <a:ext cx="1636786" cy="1498599"/>
          </a:xfrm>
          <a:prstGeom prst="rect">
            <a:avLst/>
          </a:prstGeom>
          <a:blipFill>
            <a:blip r:embed="rId4" cstate="print"/>
            <a:stretch>
              <a:fillRect/>
            </a:stretch>
          </a:blipFill>
        </p:spPr>
        <p:txBody>
          <a:bodyPr wrap="square" lIns="0" tIns="0" rIns="0" bIns="0" rtlCol="0"/>
          <a:lstStyle/>
          <a:p>
            <a:endParaRPr/>
          </a:p>
        </p:txBody>
      </p:sp>
      <p:sp>
        <p:nvSpPr>
          <p:cNvPr id="8" name="Tekstiruutu 7">
            <a:extLst>
              <a:ext uri="{FF2B5EF4-FFF2-40B4-BE49-F238E27FC236}">
                <a16:creationId xmlns:a16="http://schemas.microsoft.com/office/drawing/2014/main" id="{2EA1083A-41A9-478C-B1A7-41329A0418A2}"/>
              </a:ext>
            </a:extLst>
          </p:cNvPr>
          <p:cNvSpPr txBox="1"/>
          <p:nvPr/>
        </p:nvSpPr>
        <p:spPr>
          <a:xfrm>
            <a:off x="2209800" y="3581400"/>
            <a:ext cx="4572000" cy="523220"/>
          </a:xfrm>
          <a:prstGeom prst="rect">
            <a:avLst/>
          </a:prstGeom>
          <a:noFill/>
        </p:spPr>
        <p:txBody>
          <a:bodyPr wrap="square">
            <a:spAutoFit/>
          </a:bodyPr>
          <a:lstStyle/>
          <a:p>
            <a:pPr algn="ctr"/>
            <a:r>
              <a:rPr lang="fi-FI" sz="2800" b="1" dirty="0"/>
              <a:t>Ilmailuliitto mediassa</a:t>
            </a:r>
          </a:p>
        </p:txBody>
      </p:sp>
      <p:sp>
        <p:nvSpPr>
          <p:cNvPr id="12" name="Alaotsikko 2">
            <a:extLst>
              <a:ext uri="{FF2B5EF4-FFF2-40B4-BE49-F238E27FC236}">
                <a16:creationId xmlns:a16="http://schemas.microsoft.com/office/drawing/2014/main" id="{01FAACE6-D4EE-47DC-A5C2-9E12A757FDBE}"/>
              </a:ext>
            </a:extLst>
          </p:cNvPr>
          <p:cNvSpPr txBox="1">
            <a:spLocks/>
          </p:cNvSpPr>
          <p:nvPr/>
        </p:nvSpPr>
        <p:spPr>
          <a:xfrm>
            <a:off x="1524000" y="3602038"/>
            <a:ext cx="9144000" cy="165576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fi-FI" kern="0" dirty="0">
              <a:solidFill>
                <a:sysClr val="windowText" lastClr="000000"/>
              </a:solidFill>
            </a:endParaRPr>
          </a:p>
        </p:txBody>
      </p:sp>
    </p:spTree>
    <p:extLst>
      <p:ext uri="{BB962C8B-B14F-4D97-AF65-F5344CB8AC3E}">
        <p14:creationId xmlns:p14="http://schemas.microsoft.com/office/powerpoint/2010/main" val="588118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D48CB8CE-47E0-4D6D-B39E-0AFB9E233D3E}"/>
              </a:ext>
            </a:extLst>
          </p:cNvPr>
          <p:cNvSpPr txBox="1"/>
          <p:nvPr/>
        </p:nvSpPr>
        <p:spPr>
          <a:xfrm>
            <a:off x="914400" y="2352182"/>
            <a:ext cx="7696200" cy="110087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endParaRPr lang="fi-FI" sz="1600" dirty="0">
              <a:ea typeface="Calibri" panose="020F0502020204030204" pitchFamily="34" charset="0"/>
              <a:cs typeface="Times New Roman" panose="02020603050405020304" pitchFamily="18" charset="0"/>
            </a:endParaRPr>
          </a:p>
          <a:p>
            <a:pPr>
              <a:lnSpc>
                <a:spcPct val="107000"/>
              </a:lnSpc>
              <a:spcAft>
                <a:spcPts val="800"/>
              </a:spcAft>
            </a:pPr>
            <a:endParaRPr lang="fi-FI" sz="1600" dirty="0">
              <a:effectLst/>
              <a:ea typeface="Calibri" panose="020F0502020204030204" pitchFamily="34" charset="0"/>
              <a:cs typeface="Times New Roman" panose="02020603050405020304" pitchFamily="18" charset="0"/>
            </a:endParaRPr>
          </a:p>
          <a:p>
            <a:pPr>
              <a:lnSpc>
                <a:spcPct val="107000"/>
              </a:lnSpc>
              <a:spcAft>
                <a:spcPts val="800"/>
              </a:spcAft>
            </a:pPr>
            <a:endParaRPr lang="fi-FI"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iruutu 6">
            <a:extLst>
              <a:ext uri="{FF2B5EF4-FFF2-40B4-BE49-F238E27FC236}">
                <a16:creationId xmlns:a16="http://schemas.microsoft.com/office/drawing/2014/main" id="{6F3F6460-9265-465D-8EC5-B2D81155107D}"/>
              </a:ext>
            </a:extLst>
          </p:cNvPr>
          <p:cNvSpPr txBox="1"/>
          <p:nvPr/>
        </p:nvSpPr>
        <p:spPr>
          <a:xfrm>
            <a:off x="899160" y="1082895"/>
            <a:ext cx="4724400" cy="646331"/>
          </a:xfrm>
          <a:prstGeom prst="rect">
            <a:avLst/>
          </a:prstGeom>
          <a:noFill/>
        </p:spPr>
        <p:txBody>
          <a:bodyPr wrap="square">
            <a:spAutoFit/>
          </a:bodyPr>
          <a:lstStyle/>
          <a:p>
            <a:r>
              <a:rPr lang="fi-FI" b="1" dirty="0">
                <a:solidFill>
                  <a:schemeClr val="accent5"/>
                </a:solidFill>
              </a:rPr>
              <a:t>Mikä on uutinen? </a:t>
            </a:r>
            <a:endParaRPr lang="fi-FI" dirty="0"/>
          </a:p>
          <a:p>
            <a:endParaRPr lang="fi-FI" dirty="0"/>
          </a:p>
        </p:txBody>
      </p:sp>
      <p:sp>
        <p:nvSpPr>
          <p:cNvPr id="6" name="Tekstiruutu 5">
            <a:extLst>
              <a:ext uri="{FF2B5EF4-FFF2-40B4-BE49-F238E27FC236}">
                <a16:creationId xmlns:a16="http://schemas.microsoft.com/office/drawing/2014/main" id="{23FB9584-486B-4261-8FAD-3A69B4C589D5}"/>
              </a:ext>
            </a:extLst>
          </p:cNvPr>
          <p:cNvSpPr txBox="1"/>
          <p:nvPr/>
        </p:nvSpPr>
        <p:spPr>
          <a:xfrm>
            <a:off x="533400" y="1752600"/>
            <a:ext cx="8077200" cy="386528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fi-FI" sz="1800" b="1" dirty="0">
                <a:effectLst/>
                <a:latin typeface="Calibri" panose="020F0502020204030204" pitchFamily="34" charset="0"/>
                <a:ea typeface="Calibri" panose="020F0502020204030204" pitchFamily="34" charset="0"/>
                <a:cs typeface="Times New Roman" panose="02020603050405020304" pitchFamily="18" charset="0"/>
              </a:rPr>
              <a:t>Journalistisessa mediassa </a:t>
            </a:r>
            <a:r>
              <a:rPr lang="fi-FI" sz="1800" dirty="0">
                <a:effectLst/>
                <a:latin typeface="Calibri" panose="020F0502020204030204" pitchFamily="34" charset="0"/>
                <a:ea typeface="Calibri" panose="020F0502020204030204" pitchFamily="34" charset="0"/>
                <a:cs typeface="Times New Roman" panose="02020603050405020304" pitchFamily="18" charset="0"/>
              </a:rPr>
              <a:t>uutinen on ajankohtainen, isolle ihmisjoukolle merkittävä, totuuteen perustuva tieto.</a:t>
            </a:r>
          </a:p>
          <a:p>
            <a:pPr>
              <a:lnSpc>
                <a:spcPct val="107000"/>
              </a:lnSpc>
              <a:spcAft>
                <a:spcPts val="800"/>
              </a:spcAft>
            </a:pPr>
            <a:endParaRPr lang="fi-FI" sz="1600" dirty="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i-FI" sz="1600" b="1" dirty="0">
                <a:ea typeface="Times New Roman" panose="02020603050405020304" pitchFamily="18" charset="0"/>
                <a:cs typeface="Times New Roman" panose="02020603050405020304" pitchFamily="18" charset="0"/>
              </a:rPr>
              <a:t>Tiedotteista</a:t>
            </a:r>
            <a:r>
              <a:rPr lang="fi-FI" sz="1600" dirty="0">
                <a:ea typeface="Times New Roman" panose="02020603050405020304" pitchFamily="18" charset="0"/>
                <a:cs typeface="Times New Roman" panose="02020603050405020304" pitchFamily="18" charset="0"/>
              </a:rPr>
              <a:t> parhaiten menevät läpi kohderyhmälle tehdyt tiedotteet.</a:t>
            </a:r>
          </a:p>
          <a:p>
            <a:pPr marL="1200150" lvl="2"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rPr>
              <a:t>Uutinen, joka koskettaa laajaa väkijoukkoa, esim. lentonäytös</a:t>
            </a:r>
          </a:p>
          <a:p>
            <a:pPr marL="1200150" lvl="2"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rPr>
              <a:t>Uutinen paikallislehdelle (kilpailutulokset, palkinnot, paikallistapahtumat)</a:t>
            </a:r>
          </a:p>
          <a:p>
            <a:pPr marL="285750"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rPr>
              <a:t>Läpi ei mene tiedote, joka ei sovi median juttutyyppeihin. Lehdissä ei ole lausuntoja, kannanottoja ym.  </a:t>
            </a:r>
            <a:r>
              <a:rPr lang="fi-FI" sz="1600" dirty="0">
                <a:ea typeface="Times New Roman" panose="02020603050405020304" pitchFamily="18" charset="0"/>
                <a:cs typeface="Times New Roman" panose="02020603050405020304" pitchFamily="18" charset="0"/>
                <a:sym typeface="Wingdings" panose="05000000000000000000" pitchFamily="2" charset="2"/>
              </a:rPr>
              <a:t> mielipidepalstalle tai taustatiedoksi</a:t>
            </a:r>
          </a:p>
          <a:p>
            <a:pPr marL="285750"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sym typeface="Wingdings" panose="05000000000000000000" pitchFamily="2" charset="2"/>
              </a:rPr>
              <a:t>Juttuvinkkien ja haastateltavien tarjoaminen tietylle medialle ajankohtaisesta aiheesta.</a:t>
            </a:r>
          </a:p>
          <a:p>
            <a:pPr marL="285750"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sym typeface="Wingdings" panose="05000000000000000000" pitchFamily="2" charset="2"/>
              </a:rPr>
              <a:t>Massapostituksen aika on ohi.</a:t>
            </a:r>
          </a:p>
          <a:p>
            <a:pPr marL="285750" indent="-285750">
              <a:lnSpc>
                <a:spcPct val="107000"/>
              </a:lnSpc>
              <a:spcAft>
                <a:spcPts val="800"/>
              </a:spcAft>
              <a:buFont typeface="Arial" panose="020B0604020202020204" pitchFamily="34" charset="0"/>
              <a:buChar char="•"/>
            </a:pPr>
            <a:endParaRPr lang="fi-FI" sz="1600" dirty="0">
              <a:ea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711253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87E5A29A-9D15-49BF-B170-33EF56147822}"/>
              </a:ext>
            </a:extLst>
          </p:cNvPr>
          <p:cNvSpPr/>
          <p:nvPr/>
        </p:nvSpPr>
        <p:spPr>
          <a:xfrm>
            <a:off x="913614" y="457200"/>
            <a:ext cx="6477000" cy="369332"/>
          </a:xfrm>
          <a:prstGeom prst="rect">
            <a:avLst/>
          </a:prstGeom>
        </p:spPr>
        <p:txBody>
          <a:bodyPr wrap="square">
            <a:spAutoFit/>
          </a:bodyPr>
          <a:lstStyle/>
          <a:p>
            <a:r>
              <a:rPr lang="fi-FI" b="1" dirty="0">
                <a:solidFill>
                  <a:schemeClr val="accent5"/>
                </a:solidFill>
              </a:rPr>
              <a:t>Harrasteilmailulajien näkyvyys toimituksellisessa mediassa</a:t>
            </a:r>
            <a:endParaRPr lang="fi-FI" dirty="0"/>
          </a:p>
        </p:txBody>
      </p:sp>
      <p:sp>
        <p:nvSpPr>
          <p:cNvPr id="4" name="Tekstiruutu 3">
            <a:extLst>
              <a:ext uri="{FF2B5EF4-FFF2-40B4-BE49-F238E27FC236}">
                <a16:creationId xmlns:a16="http://schemas.microsoft.com/office/drawing/2014/main" id="{D48CB8CE-47E0-4D6D-B39E-0AFB9E233D3E}"/>
              </a:ext>
            </a:extLst>
          </p:cNvPr>
          <p:cNvSpPr txBox="1"/>
          <p:nvPr/>
        </p:nvSpPr>
        <p:spPr>
          <a:xfrm>
            <a:off x="685800" y="2871049"/>
            <a:ext cx="7696200" cy="4004686"/>
          </a:xfrm>
          <a:prstGeom prst="rect">
            <a:avLst/>
          </a:prstGeom>
          <a:noFill/>
        </p:spPr>
        <p:txBody>
          <a:bodyPr wrap="square">
            <a:spAutoFit/>
          </a:bodyPr>
          <a:lstStyle/>
          <a:p>
            <a:pPr>
              <a:lnSpc>
                <a:spcPct val="107000"/>
              </a:lnSpc>
              <a:spcAft>
                <a:spcPts val="800"/>
              </a:spcAft>
            </a:pPr>
            <a:r>
              <a:rPr lang="fi-FI" sz="1600" b="1" dirty="0" err="1">
                <a:ea typeface="Times New Roman" panose="02020603050405020304" pitchFamily="18" charset="0"/>
                <a:cs typeface="Times New Roman" panose="02020603050405020304" pitchFamily="18" charset="0"/>
              </a:rPr>
              <a:t>Lentonäy</a:t>
            </a:r>
            <a:r>
              <a:rPr lang="fi-FI" sz="1600" b="1" dirty="0">
                <a:ea typeface="Times New Roman" panose="02020603050405020304" pitchFamily="18" charset="0"/>
                <a:cs typeface="Times New Roman" panose="02020603050405020304" pitchFamily="18" charset="0"/>
              </a:rPr>
              <a:t>* 345 kertaa,  </a:t>
            </a:r>
            <a:r>
              <a:rPr lang="fi-FI" sz="1600" dirty="0" err="1">
                <a:ea typeface="Times New Roman" panose="02020603050405020304" pitchFamily="18" charset="0"/>
                <a:cs typeface="Times New Roman" panose="02020603050405020304" pitchFamily="18" charset="0"/>
              </a:rPr>
              <a:t>Ilmailuliit</a:t>
            </a:r>
            <a:r>
              <a:rPr lang="fi-FI" sz="1600" dirty="0">
                <a:ea typeface="Times New Roman" panose="02020603050405020304" pitchFamily="18" charset="0"/>
                <a:cs typeface="Times New Roman" panose="02020603050405020304" pitchFamily="18" charset="0"/>
              </a:rPr>
              <a:t>* </a:t>
            </a:r>
            <a:r>
              <a:rPr lang="fi-FI" sz="1600" dirty="0" err="1">
                <a:ea typeface="Times New Roman" panose="02020603050405020304" pitchFamily="18" charset="0"/>
                <a:cs typeface="Times New Roman" panose="02020603050405020304" pitchFamily="18" charset="0"/>
              </a:rPr>
              <a:t>lentonäy</a:t>
            </a:r>
            <a:r>
              <a:rPr lang="fi-FI" sz="1600" dirty="0">
                <a:ea typeface="Times New Roman" panose="02020603050405020304" pitchFamily="18" charset="0"/>
                <a:cs typeface="Times New Roman" panose="02020603050405020304" pitchFamily="18" charset="0"/>
              </a:rPr>
              <a:t>* 59 kertaa,  </a:t>
            </a:r>
            <a:r>
              <a:rPr lang="fi-FI" sz="1600" dirty="0" err="1">
                <a:ea typeface="Times New Roman" panose="02020603050405020304" pitchFamily="18" charset="0"/>
                <a:cs typeface="Times New Roman" panose="02020603050405020304" pitchFamily="18" charset="0"/>
              </a:rPr>
              <a:t>Por</a:t>
            </a:r>
            <a:r>
              <a:rPr lang="fi-FI" sz="1600" dirty="0">
                <a:ea typeface="Times New Roman" panose="02020603050405020304" pitchFamily="18" charset="0"/>
                <a:cs typeface="Times New Roman" panose="02020603050405020304" pitchFamily="18" charset="0"/>
              </a:rPr>
              <a:t>* </a:t>
            </a:r>
            <a:r>
              <a:rPr lang="fi-FI" sz="1600" dirty="0" err="1">
                <a:ea typeface="Times New Roman" panose="02020603050405020304" pitchFamily="18" charset="0"/>
                <a:cs typeface="Times New Roman" panose="02020603050405020304" pitchFamily="18" charset="0"/>
              </a:rPr>
              <a:t>Ilmailuilii</a:t>
            </a:r>
            <a:r>
              <a:rPr lang="fi-FI" sz="1600" dirty="0">
                <a:ea typeface="Times New Roman" panose="02020603050405020304" pitchFamily="18" charset="0"/>
                <a:cs typeface="Times New Roman" panose="02020603050405020304" pitchFamily="18" charset="0"/>
              </a:rPr>
              <a:t>* 13 kertaa</a:t>
            </a:r>
            <a:endParaRPr lang="fi-FI" sz="1600" dirty="0">
              <a:solidFill>
                <a:schemeClr val="tx2">
                  <a:lumMod val="60000"/>
                  <a:lumOff val="40000"/>
                </a:schemeClr>
              </a:solidFill>
              <a:ea typeface="Times New Roman" panose="02020603050405020304" pitchFamily="18" charset="0"/>
              <a:cs typeface="Times New Roman" panose="02020603050405020304" pitchFamily="18" charset="0"/>
            </a:endParaRPr>
          </a:p>
          <a:p>
            <a:pPr>
              <a:lnSpc>
                <a:spcPct val="107000"/>
              </a:lnSpc>
              <a:spcAft>
                <a:spcPts val="800"/>
              </a:spcAft>
            </a:pPr>
            <a:r>
              <a:rPr lang="fi-FI" sz="1600" dirty="0">
                <a:solidFill>
                  <a:schemeClr val="tx2">
                    <a:lumMod val="60000"/>
                    <a:lumOff val="40000"/>
                  </a:schemeClr>
                </a:solidFill>
                <a:ea typeface="Times New Roman" panose="02020603050405020304" pitchFamily="18" charset="0"/>
                <a:cs typeface="Times New Roman" panose="02020603050405020304" pitchFamily="18" charset="0"/>
              </a:rPr>
              <a:t>Laskuvarjo* 652 kertaa</a:t>
            </a:r>
            <a:r>
              <a:rPr lang="fi-FI" sz="1600" b="1" dirty="0">
                <a:ea typeface="Times New Roman" panose="02020603050405020304" pitchFamily="18" charset="0"/>
                <a:cs typeface="Times New Roman" panose="02020603050405020304" pitchFamily="18" charset="0"/>
              </a:rPr>
              <a:t>, </a:t>
            </a:r>
            <a:r>
              <a:rPr lang="fi-FI" sz="1600" dirty="0" err="1">
                <a:ea typeface="Times New Roman" panose="02020603050405020304" pitchFamily="18" charset="0"/>
                <a:cs typeface="Times New Roman" panose="02020603050405020304" pitchFamily="18" charset="0"/>
              </a:rPr>
              <a:t>Ilmailulii</a:t>
            </a:r>
            <a:r>
              <a:rPr lang="fi-FI" sz="1600" dirty="0">
                <a:ea typeface="Times New Roman" panose="02020603050405020304" pitchFamily="18" charset="0"/>
                <a:cs typeface="Times New Roman" panose="02020603050405020304" pitchFamily="18" charset="0"/>
              </a:rPr>
              <a:t>* + laskuvarjo* 3 kertaa</a:t>
            </a:r>
          </a:p>
          <a:p>
            <a:pPr>
              <a:lnSpc>
                <a:spcPct val="107000"/>
              </a:lnSpc>
              <a:spcAft>
                <a:spcPts val="800"/>
              </a:spcAft>
            </a:pPr>
            <a:r>
              <a:rPr lang="fi-FI" sz="1600" dirty="0" err="1">
                <a:solidFill>
                  <a:schemeClr val="tx2">
                    <a:lumMod val="60000"/>
                    <a:lumOff val="40000"/>
                  </a:schemeClr>
                </a:solidFill>
                <a:ea typeface="Times New Roman" panose="02020603050405020304" pitchFamily="18" charset="0"/>
                <a:cs typeface="Times New Roman" panose="02020603050405020304" pitchFamily="18" charset="0"/>
              </a:rPr>
              <a:t>Drone</a:t>
            </a:r>
            <a:r>
              <a:rPr lang="fi-FI" sz="1600" dirty="0">
                <a:solidFill>
                  <a:schemeClr val="tx2">
                    <a:lumMod val="60000"/>
                    <a:lumOff val="40000"/>
                  </a:schemeClr>
                </a:solidFill>
                <a:ea typeface="Times New Roman" panose="02020603050405020304" pitchFamily="18" charset="0"/>
                <a:cs typeface="Times New Roman" panose="02020603050405020304" pitchFamily="18" charset="0"/>
              </a:rPr>
              <a:t> 755 kertaa, </a:t>
            </a:r>
            <a:r>
              <a:rPr lang="fi-FI" sz="1600" dirty="0" err="1">
                <a:ea typeface="Times New Roman" panose="02020603050405020304" pitchFamily="18" charset="0"/>
                <a:cs typeface="Times New Roman" panose="02020603050405020304" pitchFamily="18" charset="0"/>
              </a:rPr>
              <a:t>drone</a:t>
            </a:r>
            <a:r>
              <a:rPr lang="fi-FI" sz="1600" dirty="0">
                <a:ea typeface="Times New Roman" panose="02020603050405020304" pitchFamily="18" charset="0"/>
                <a:cs typeface="Times New Roman" panose="02020603050405020304" pitchFamily="18" charset="0"/>
              </a:rPr>
              <a:t> ja </a:t>
            </a:r>
            <a:r>
              <a:rPr lang="fi-FI" sz="1600" dirty="0" err="1">
                <a:ea typeface="Times New Roman" panose="02020603050405020304" pitchFamily="18" charset="0"/>
                <a:cs typeface="Times New Roman" panose="02020603050405020304" pitchFamily="18" charset="0"/>
              </a:rPr>
              <a:t>Ilmailulii</a:t>
            </a:r>
            <a:r>
              <a:rPr lang="fi-FI" sz="1600" dirty="0">
                <a:ea typeface="Times New Roman" panose="02020603050405020304" pitchFamily="18" charset="0"/>
                <a:cs typeface="Times New Roman" panose="02020603050405020304" pitchFamily="18" charset="0"/>
              </a:rPr>
              <a:t>* 1 kerta </a:t>
            </a:r>
            <a:endParaRPr lang="fi-FI" sz="1600" dirty="0">
              <a:solidFill>
                <a:srgbClr val="FF0000"/>
              </a:solidFill>
              <a:ea typeface="Times New Roman" panose="02020603050405020304" pitchFamily="18" charset="0"/>
              <a:cs typeface="Times New Roman" panose="02020603050405020304" pitchFamily="18" charset="0"/>
            </a:endParaRPr>
          </a:p>
          <a:p>
            <a:pPr>
              <a:lnSpc>
                <a:spcPct val="107000"/>
              </a:lnSpc>
              <a:spcAft>
                <a:spcPts val="800"/>
              </a:spcAft>
            </a:pPr>
            <a:r>
              <a:rPr lang="fi-FI" sz="1600" dirty="0">
                <a:solidFill>
                  <a:schemeClr val="tx2">
                    <a:lumMod val="60000"/>
                    <a:lumOff val="40000"/>
                  </a:schemeClr>
                </a:solidFill>
                <a:ea typeface="Times New Roman" panose="02020603050405020304" pitchFamily="18" charset="0"/>
                <a:cs typeface="Times New Roman" panose="02020603050405020304" pitchFamily="18" charset="0"/>
              </a:rPr>
              <a:t>Lennokki 480 kertaa, </a:t>
            </a:r>
            <a:r>
              <a:rPr lang="fi-FI" sz="1600" dirty="0">
                <a:ea typeface="Times New Roman" panose="02020603050405020304" pitchFamily="18" charset="0"/>
                <a:cs typeface="Times New Roman" panose="02020603050405020304" pitchFamily="18" charset="0"/>
              </a:rPr>
              <a:t>lennokki ja </a:t>
            </a:r>
            <a:r>
              <a:rPr lang="fi-FI" sz="1600" dirty="0" err="1">
                <a:ea typeface="Times New Roman" panose="02020603050405020304" pitchFamily="18" charset="0"/>
                <a:cs typeface="Times New Roman" panose="02020603050405020304" pitchFamily="18" charset="0"/>
              </a:rPr>
              <a:t>Ilmailulii</a:t>
            </a:r>
            <a:r>
              <a:rPr lang="fi-FI" sz="1600" dirty="0">
                <a:ea typeface="Times New Roman" panose="02020603050405020304" pitchFamily="18" charset="0"/>
                <a:cs typeface="Times New Roman" panose="02020603050405020304" pitchFamily="18" charset="0"/>
              </a:rPr>
              <a:t>* 6 kertaa</a:t>
            </a:r>
          </a:p>
          <a:p>
            <a:pPr>
              <a:lnSpc>
                <a:spcPct val="107000"/>
              </a:lnSpc>
              <a:spcAft>
                <a:spcPts val="800"/>
              </a:spcAft>
            </a:pPr>
            <a:r>
              <a:rPr lang="fi-FI" sz="1600" dirty="0" err="1">
                <a:solidFill>
                  <a:schemeClr val="tx2">
                    <a:lumMod val="60000"/>
                    <a:lumOff val="40000"/>
                  </a:schemeClr>
                </a:solidFill>
                <a:ea typeface="Times New Roman" panose="02020603050405020304" pitchFamily="18" charset="0"/>
                <a:cs typeface="Times New Roman" panose="02020603050405020304" pitchFamily="18" charset="0"/>
              </a:rPr>
              <a:t>Varjolii</a:t>
            </a:r>
            <a:r>
              <a:rPr lang="fi-FI" sz="1600" dirty="0">
                <a:solidFill>
                  <a:schemeClr val="tx2">
                    <a:lumMod val="60000"/>
                    <a:lumOff val="40000"/>
                  </a:schemeClr>
                </a:solidFill>
                <a:ea typeface="Times New Roman" panose="02020603050405020304" pitchFamily="18" charset="0"/>
                <a:cs typeface="Times New Roman" panose="02020603050405020304" pitchFamily="18" charset="0"/>
              </a:rPr>
              <a:t>* 74 kertaa, </a:t>
            </a:r>
            <a:r>
              <a:rPr lang="fi-FI" sz="1600" dirty="0" err="1">
                <a:ea typeface="Times New Roman" panose="02020603050405020304" pitchFamily="18" charset="0"/>
                <a:cs typeface="Times New Roman" panose="02020603050405020304" pitchFamily="18" charset="0"/>
              </a:rPr>
              <a:t>Varjolii</a:t>
            </a:r>
            <a:r>
              <a:rPr lang="fi-FI" sz="1600" dirty="0">
                <a:ea typeface="Times New Roman" panose="02020603050405020304" pitchFamily="18" charset="0"/>
                <a:cs typeface="Times New Roman" panose="02020603050405020304" pitchFamily="18" charset="0"/>
              </a:rPr>
              <a:t>* ja </a:t>
            </a:r>
            <a:r>
              <a:rPr lang="fi-FI" sz="1600" dirty="0" err="1">
                <a:ea typeface="Times New Roman" panose="02020603050405020304" pitchFamily="18" charset="0"/>
                <a:cs typeface="Times New Roman" panose="02020603050405020304" pitchFamily="18" charset="0"/>
              </a:rPr>
              <a:t>Ilmailulii</a:t>
            </a:r>
            <a:r>
              <a:rPr lang="fi-FI" sz="1600" dirty="0">
                <a:ea typeface="Times New Roman" panose="02020603050405020304" pitchFamily="18" charset="0"/>
                <a:cs typeface="Times New Roman" panose="02020603050405020304" pitchFamily="18" charset="0"/>
              </a:rPr>
              <a:t>* 3 kertaa</a:t>
            </a:r>
          </a:p>
          <a:p>
            <a:pPr>
              <a:lnSpc>
                <a:spcPct val="107000"/>
              </a:lnSpc>
              <a:spcAft>
                <a:spcPts val="800"/>
              </a:spcAft>
            </a:pPr>
            <a:r>
              <a:rPr lang="fi-FI" sz="1600" dirty="0" err="1">
                <a:solidFill>
                  <a:schemeClr val="tx2">
                    <a:lumMod val="60000"/>
                    <a:lumOff val="40000"/>
                  </a:schemeClr>
                </a:solidFill>
                <a:ea typeface="Times New Roman" panose="02020603050405020304" pitchFamily="18" charset="0"/>
                <a:cs typeface="Times New Roman" panose="02020603050405020304" pitchFamily="18" charset="0"/>
              </a:rPr>
              <a:t>Riippulii</a:t>
            </a:r>
            <a:r>
              <a:rPr lang="fi-FI" sz="1600" dirty="0">
                <a:solidFill>
                  <a:schemeClr val="tx2">
                    <a:lumMod val="60000"/>
                    <a:lumOff val="40000"/>
                  </a:schemeClr>
                </a:solidFill>
                <a:ea typeface="Times New Roman" panose="02020603050405020304" pitchFamily="18" charset="0"/>
                <a:cs typeface="Times New Roman" panose="02020603050405020304" pitchFamily="18" charset="0"/>
              </a:rPr>
              <a:t>* 35  kertaa, </a:t>
            </a:r>
            <a:r>
              <a:rPr lang="fi-FI" sz="1600" dirty="0" err="1">
                <a:ea typeface="Times New Roman" panose="02020603050405020304" pitchFamily="18" charset="0"/>
                <a:cs typeface="Times New Roman" panose="02020603050405020304" pitchFamily="18" charset="0"/>
              </a:rPr>
              <a:t>Riippulii</a:t>
            </a:r>
            <a:r>
              <a:rPr lang="fi-FI" sz="1600" dirty="0">
                <a:ea typeface="Times New Roman" panose="02020603050405020304" pitchFamily="18" charset="0"/>
                <a:cs typeface="Times New Roman" panose="02020603050405020304" pitchFamily="18" charset="0"/>
              </a:rPr>
              <a:t>* ja </a:t>
            </a:r>
            <a:r>
              <a:rPr lang="fi-FI" sz="1600" dirty="0" err="1">
                <a:ea typeface="Times New Roman" panose="02020603050405020304" pitchFamily="18" charset="0"/>
                <a:cs typeface="Times New Roman" panose="02020603050405020304" pitchFamily="18" charset="0"/>
              </a:rPr>
              <a:t>Ilmailulii</a:t>
            </a:r>
            <a:r>
              <a:rPr lang="fi-FI" sz="1600" dirty="0">
                <a:ea typeface="Times New Roman" panose="02020603050405020304" pitchFamily="18" charset="0"/>
                <a:cs typeface="Times New Roman" panose="02020603050405020304" pitchFamily="18" charset="0"/>
              </a:rPr>
              <a:t>* 3</a:t>
            </a:r>
          </a:p>
          <a:p>
            <a:pPr>
              <a:lnSpc>
                <a:spcPct val="107000"/>
              </a:lnSpc>
              <a:spcAft>
                <a:spcPts val="800"/>
              </a:spcAft>
            </a:pPr>
            <a:r>
              <a:rPr lang="fi-FI" sz="1600" dirty="0" err="1">
                <a:solidFill>
                  <a:schemeClr val="tx2">
                    <a:lumMod val="60000"/>
                    <a:lumOff val="40000"/>
                  </a:schemeClr>
                </a:solidFill>
                <a:ea typeface="Times New Roman" panose="02020603050405020304" pitchFamily="18" charset="0"/>
                <a:cs typeface="Times New Roman" panose="02020603050405020304" pitchFamily="18" charset="0"/>
              </a:rPr>
              <a:t>Purjelen</a:t>
            </a:r>
            <a:r>
              <a:rPr lang="fi-FI" sz="1600" dirty="0">
                <a:solidFill>
                  <a:schemeClr val="tx2">
                    <a:lumMod val="60000"/>
                    <a:lumOff val="40000"/>
                  </a:schemeClr>
                </a:solidFill>
                <a:ea typeface="Times New Roman" panose="02020603050405020304" pitchFamily="18" charset="0"/>
                <a:cs typeface="Times New Roman" panose="02020603050405020304" pitchFamily="18" charset="0"/>
              </a:rPr>
              <a:t>* 66 kertaa, </a:t>
            </a:r>
            <a:r>
              <a:rPr lang="fi-FI" sz="1600" dirty="0" err="1">
                <a:ea typeface="Times New Roman" panose="02020603050405020304" pitchFamily="18" charset="0"/>
                <a:cs typeface="Times New Roman" panose="02020603050405020304" pitchFamily="18" charset="0"/>
              </a:rPr>
              <a:t>Purjelen</a:t>
            </a:r>
            <a:r>
              <a:rPr lang="fi-FI" sz="1600" dirty="0">
                <a:ea typeface="Times New Roman" panose="02020603050405020304" pitchFamily="18" charset="0"/>
                <a:cs typeface="Times New Roman" panose="02020603050405020304" pitchFamily="18" charset="0"/>
              </a:rPr>
              <a:t>*  ja </a:t>
            </a:r>
            <a:r>
              <a:rPr lang="fi-FI" sz="1600" dirty="0" err="1">
                <a:ea typeface="Times New Roman" panose="02020603050405020304" pitchFamily="18" charset="0"/>
                <a:cs typeface="Times New Roman" panose="02020603050405020304" pitchFamily="18" charset="0"/>
              </a:rPr>
              <a:t>Ilmailulii</a:t>
            </a:r>
            <a:r>
              <a:rPr lang="fi-FI" sz="1600" dirty="0">
                <a:ea typeface="Times New Roman" panose="02020603050405020304" pitchFamily="18" charset="0"/>
                <a:cs typeface="Times New Roman" panose="02020603050405020304" pitchFamily="18" charset="0"/>
              </a:rPr>
              <a:t>* 8</a:t>
            </a:r>
          </a:p>
          <a:p>
            <a:pPr>
              <a:lnSpc>
                <a:spcPct val="107000"/>
              </a:lnSpc>
              <a:spcAft>
                <a:spcPts val="800"/>
              </a:spcAft>
            </a:pPr>
            <a:r>
              <a:rPr lang="fi-FI" sz="1600" dirty="0" err="1">
                <a:solidFill>
                  <a:schemeClr val="tx2">
                    <a:lumMod val="60000"/>
                    <a:lumOff val="40000"/>
                  </a:schemeClr>
                </a:solidFill>
                <a:ea typeface="Times New Roman" panose="02020603050405020304" pitchFamily="18" charset="0"/>
                <a:cs typeface="Times New Roman" panose="02020603050405020304" pitchFamily="18" charset="0"/>
              </a:rPr>
              <a:t>Moottorilen</a:t>
            </a:r>
            <a:r>
              <a:rPr lang="fi-FI" sz="1600" dirty="0">
                <a:solidFill>
                  <a:schemeClr val="tx2">
                    <a:lumMod val="60000"/>
                    <a:lumOff val="40000"/>
                  </a:schemeClr>
                </a:solidFill>
                <a:ea typeface="Times New Roman" panose="02020603050405020304" pitchFamily="18" charset="0"/>
                <a:cs typeface="Times New Roman" panose="02020603050405020304" pitchFamily="18" charset="0"/>
              </a:rPr>
              <a:t>* 22 kertaa, </a:t>
            </a:r>
            <a:r>
              <a:rPr lang="fi-FI" sz="1600" dirty="0" err="1">
                <a:ea typeface="Times New Roman" panose="02020603050405020304" pitchFamily="18" charset="0"/>
                <a:cs typeface="Times New Roman" panose="02020603050405020304" pitchFamily="18" charset="0"/>
              </a:rPr>
              <a:t>Moottorilen</a:t>
            </a:r>
            <a:r>
              <a:rPr lang="fi-FI" sz="1600" dirty="0">
                <a:ea typeface="Times New Roman" panose="02020603050405020304" pitchFamily="18" charset="0"/>
                <a:cs typeface="Times New Roman" panose="02020603050405020304" pitchFamily="18" charset="0"/>
              </a:rPr>
              <a:t>* ja </a:t>
            </a:r>
            <a:r>
              <a:rPr lang="fi-FI" sz="1600" dirty="0" err="1">
                <a:ea typeface="Times New Roman" panose="02020603050405020304" pitchFamily="18" charset="0"/>
                <a:cs typeface="Times New Roman" panose="02020603050405020304" pitchFamily="18" charset="0"/>
              </a:rPr>
              <a:t>Ilmailulii</a:t>
            </a:r>
            <a:r>
              <a:rPr lang="fi-FI" sz="1600" dirty="0">
                <a:ea typeface="Times New Roman" panose="02020603050405020304" pitchFamily="18" charset="0"/>
                <a:cs typeface="Times New Roman" panose="02020603050405020304" pitchFamily="18" charset="0"/>
              </a:rPr>
              <a:t>* 4</a:t>
            </a:r>
          </a:p>
          <a:p>
            <a:pPr>
              <a:lnSpc>
                <a:spcPct val="107000"/>
              </a:lnSpc>
              <a:spcAft>
                <a:spcPts val="800"/>
              </a:spcAft>
            </a:pPr>
            <a:r>
              <a:rPr lang="fi-FI" sz="1600" dirty="0" err="1">
                <a:solidFill>
                  <a:schemeClr val="tx2">
                    <a:lumMod val="60000"/>
                    <a:lumOff val="40000"/>
                  </a:schemeClr>
                </a:solidFill>
                <a:ea typeface="Times New Roman" panose="02020603050405020304" pitchFamily="18" charset="0"/>
                <a:cs typeface="Times New Roman" panose="02020603050405020304" pitchFamily="18" charset="0"/>
              </a:rPr>
              <a:t>Ultrakevylen</a:t>
            </a:r>
            <a:r>
              <a:rPr lang="fi-FI" sz="1600" dirty="0">
                <a:solidFill>
                  <a:schemeClr val="tx2">
                    <a:lumMod val="60000"/>
                    <a:lumOff val="40000"/>
                  </a:schemeClr>
                </a:solidFill>
                <a:ea typeface="Times New Roman" panose="02020603050405020304" pitchFamily="18" charset="0"/>
                <a:cs typeface="Times New Roman" panose="02020603050405020304" pitchFamily="18" charset="0"/>
              </a:rPr>
              <a:t>* 7  kertaa, </a:t>
            </a:r>
            <a:r>
              <a:rPr lang="fi-FI" sz="1600" dirty="0" err="1">
                <a:ea typeface="Times New Roman" panose="02020603050405020304" pitchFamily="18" charset="0"/>
                <a:cs typeface="Times New Roman" panose="02020603050405020304" pitchFamily="18" charset="0"/>
              </a:rPr>
              <a:t>Ultrakevytlen</a:t>
            </a:r>
            <a:r>
              <a:rPr lang="fi-FI" sz="1600" dirty="0">
                <a:ea typeface="Times New Roman" panose="02020603050405020304" pitchFamily="18" charset="0"/>
                <a:cs typeface="Times New Roman" panose="02020603050405020304" pitchFamily="18" charset="0"/>
              </a:rPr>
              <a:t>* ja </a:t>
            </a:r>
            <a:r>
              <a:rPr lang="fi-FI" sz="1600" dirty="0" err="1">
                <a:ea typeface="Times New Roman" panose="02020603050405020304" pitchFamily="18" charset="0"/>
                <a:cs typeface="Times New Roman" panose="02020603050405020304" pitchFamily="18" charset="0"/>
              </a:rPr>
              <a:t>Ilmailulii</a:t>
            </a:r>
            <a:r>
              <a:rPr lang="fi-FI" sz="1600" dirty="0">
                <a:ea typeface="Times New Roman" panose="02020603050405020304" pitchFamily="18" charset="0"/>
                <a:cs typeface="Times New Roman" panose="02020603050405020304" pitchFamily="18" charset="0"/>
              </a:rPr>
              <a:t>* 3</a:t>
            </a:r>
          </a:p>
          <a:p>
            <a:pPr>
              <a:lnSpc>
                <a:spcPct val="107000"/>
              </a:lnSpc>
              <a:spcAft>
                <a:spcPts val="800"/>
              </a:spcAft>
            </a:pPr>
            <a:r>
              <a:rPr lang="fi-FI" sz="1600" dirty="0">
                <a:ea typeface="Times New Roman" panose="02020603050405020304" pitchFamily="18" charset="0"/>
                <a:cs typeface="Times New Roman" panose="02020603050405020304" pitchFamily="18" charset="0"/>
              </a:rPr>
              <a:t>(</a:t>
            </a:r>
            <a:r>
              <a:rPr lang="fi-FI" sz="1600" dirty="0" err="1">
                <a:ea typeface="Times New Roman" panose="02020603050405020304" pitchFamily="18" charset="0"/>
                <a:cs typeface="Times New Roman" panose="02020603050405020304" pitchFamily="18" charset="0"/>
              </a:rPr>
              <a:t>Hyvinkä</a:t>
            </a:r>
            <a:r>
              <a:rPr lang="fi-FI" sz="1600" dirty="0">
                <a:ea typeface="Times New Roman" panose="02020603050405020304" pitchFamily="18" charset="0"/>
                <a:cs typeface="Times New Roman" panose="02020603050405020304" pitchFamily="18" charset="0"/>
              </a:rPr>
              <a:t>* lento* 439 kertaa (ma 27.9. –  pe 1.10.) </a:t>
            </a:r>
            <a:r>
              <a:rPr lang="fi-FI" sz="1600" dirty="0" err="1">
                <a:ea typeface="Times New Roman" panose="02020603050405020304" pitchFamily="18" charset="0"/>
                <a:cs typeface="Times New Roman" panose="02020603050405020304" pitchFamily="18" charset="0"/>
              </a:rPr>
              <a:t>Hyvinkä</a:t>
            </a:r>
            <a:r>
              <a:rPr lang="fi-FI" sz="1600" dirty="0">
                <a:ea typeface="Times New Roman" panose="02020603050405020304" pitchFamily="18" charset="0"/>
                <a:cs typeface="Times New Roman" panose="02020603050405020304" pitchFamily="18" charset="0"/>
              </a:rPr>
              <a:t>* lento* </a:t>
            </a:r>
            <a:r>
              <a:rPr lang="fi-FI" sz="1600" dirty="0" err="1">
                <a:ea typeface="Times New Roman" panose="02020603050405020304" pitchFamily="18" charset="0"/>
                <a:cs typeface="Times New Roman" panose="02020603050405020304" pitchFamily="18" charset="0"/>
              </a:rPr>
              <a:t>Ilmailulii</a:t>
            </a:r>
            <a:r>
              <a:rPr lang="fi-FI" sz="1600" dirty="0">
                <a:ea typeface="Times New Roman" panose="02020603050405020304" pitchFamily="18" charset="0"/>
                <a:cs typeface="Times New Roman" panose="02020603050405020304" pitchFamily="18" charset="0"/>
              </a:rPr>
              <a:t>* 7 kertaa</a:t>
            </a:r>
          </a:p>
          <a:p>
            <a:pPr>
              <a:lnSpc>
                <a:spcPct val="107000"/>
              </a:lnSpc>
              <a:spcAft>
                <a:spcPts val="800"/>
              </a:spcAft>
            </a:pPr>
            <a:endParaRPr lang="fi-FI" sz="1600" dirty="0">
              <a:ea typeface="Times New Roman" panose="02020603050405020304" pitchFamily="18" charset="0"/>
              <a:cs typeface="Times New Roman" panose="02020603050405020304" pitchFamily="18" charset="0"/>
            </a:endParaRPr>
          </a:p>
        </p:txBody>
      </p:sp>
      <p:sp>
        <p:nvSpPr>
          <p:cNvPr id="5" name="Tekstiruutu 4">
            <a:extLst>
              <a:ext uri="{FF2B5EF4-FFF2-40B4-BE49-F238E27FC236}">
                <a16:creationId xmlns:a16="http://schemas.microsoft.com/office/drawing/2014/main" id="{6C9728BB-2815-46AE-9356-F02D9B0746CC}"/>
              </a:ext>
            </a:extLst>
          </p:cNvPr>
          <p:cNvSpPr txBox="1"/>
          <p:nvPr/>
        </p:nvSpPr>
        <p:spPr>
          <a:xfrm>
            <a:off x="762000" y="914400"/>
            <a:ext cx="7392186" cy="216514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fi-FI" b="1" dirty="0">
                <a:ea typeface="Times New Roman" panose="02020603050405020304" pitchFamily="18" charset="0"/>
                <a:cs typeface="Times New Roman" panose="02020603050405020304" pitchFamily="18" charset="0"/>
              </a:rPr>
              <a:t>L</a:t>
            </a:r>
            <a:r>
              <a:rPr lang="fi-FI" sz="1800" b="1" dirty="0">
                <a:ea typeface="Times New Roman" panose="02020603050405020304" pitchFamily="18" charset="0"/>
                <a:cs typeface="Times New Roman" panose="02020603050405020304" pitchFamily="18" charset="0"/>
              </a:rPr>
              <a:t>ajit</a:t>
            </a:r>
            <a:r>
              <a:rPr lang="fi-FI" sz="1800" dirty="0">
                <a:ea typeface="Times New Roman" panose="02020603050405020304" pitchFamily="18" charset="0"/>
                <a:cs typeface="Times New Roman" panose="02020603050405020304" pitchFamily="18" charset="0"/>
              </a:rPr>
              <a:t> </a:t>
            </a:r>
            <a:r>
              <a:rPr lang="fi-FI" dirty="0">
                <a:solidFill>
                  <a:schemeClr val="tx2">
                    <a:lumMod val="60000"/>
                    <a:lumOff val="40000"/>
                  </a:schemeClr>
                </a:solidFill>
                <a:ea typeface="Times New Roman" panose="02020603050405020304" pitchFamily="18" charset="0"/>
                <a:cs typeface="Times New Roman" panose="02020603050405020304" pitchFamily="18" charset="0"/>
              </a:rPr>
              <a:t>2091</a:t>
            </a:r>
            <a:r>
              <a:rPr lang="fi-FI" sz="1800" dirty="0">
                <a:solidFill>
                  <a:schemeClr val="tx2">
                    <a:lumMod val="60000"/>
                    <a:lumOff val="40000"/>
                  </a:schemeClr>
                </a:solidFill>
                <a:ea typeface="Times New Roman" panose="02020603050405020304" pitchFamily="18" charset="0"/>
                <a:cs typeface="Times New Roman" panose="02020603050405020304" pitchFamily="18" charset="0"/>
              </a:rPr>
              <a:t> </a:t>
            </a:r>
            <a:r>
              <a:rPr lang="fi-FI" sz="1800" dirty="0">
                <a:ea typeface="Times New Roman" panose="02020603050405020304" pitchFamily="18" charset="0"/>
                <a:cs typeface="Times New Roman" panose="02020603050405020304" pitchFamily="18" charset="0"/>
              </a:rPr>
              <a:t>kertaa mediassa 1.1. -</a:t>
            </a:r>
            <a:r>
              <a:rPr lang="fi-FI" dirty="0">
                <a:ea typeface="Times New Roman" panose="02020603050405020304" pitchFamily="18" charset="0"/>
                <a:cs typeface="Times New Roman" panose="02020603050405020304" pitchFamily="18" charset="0"/>
              </a:rPr>
              <a:t>1.10</a:t>
            </a:r>
            <a:r>
              <a:rPr lang="fi-FI" sz="1800" dirty="0">
                <a:ea typeface="Times New Roman" panose="02020603050405020304" pitchFamily="18" charset="0"/>
                <a:cs typeface="Times New Roman" panose="02020603050405020304" pitchFamily="18" charset="0"/>
              </a:rPr>
              <a:t>.2021 mennessä.</a:t>
            </a:r>
          </a:p>
          <a:p>
            <a:pPr marL="285750" indent="-285750">
              <a:lnSpc>
                <a:spcPct val="107000"/>
              </a:lnSpc>
              <a:spcAft>
                <a:spcPts val="800"/>
              </a:spcAft>
              <a:buFont typeface="Arial" panose="020B0604020202020204" pitchFamily="34" charset="0"/>
              <a:buChar char="•"/>
            </a:pPr>
            <a:r>
              <a:rPr lang="fi-FI" b="1" dirty="0">
                <a:ea typeface="Times New Roman" panose="02020603050405020304" pitchFamily="18" charset="0"/>
                <a:cs typeface="Times New Roman" panose="02020603050405020304" pitchFamily="18" charset="0"/>
              </a:rPr>
              <a:t>Ilmailuliitto </a:t>
            </a:r>
            <a:r>
              <a:rPr lang="fi-FI" dirty="0">
                <a:ea typeface="Times New Roman" panose="02020603050405020304" pitchFamily="18" charset="0"/>
                <a:cs typeface="Times New Roman" panose="02020603050405020304" pitchFamily="18" charset="0"/>
              </a:rPr>
              <a:t>110 kertaa (vrt. Ratsastajainliitto 317, Painiliitto 157, Voimisteluliitto 411) – Huom. Jäsenmäärät!</a:t>
            </a:r>
          </a:p>
          <a:p>
            <a:pPr marL="285750" indent="-285750">
              <a:lnSpc>
                <a:spcPct val="107000"/>
              </a:lnSpc>
              <a:spcAft>
                <a:spcPts val="800"/>
              </a:spcAft>
              <a:buFont typeface="Arial" panose="020B0604020202020204" pitchFamily="34" charset="0"/>
              <a:buChar char="•"/>
            </a:pPr>
            <a:r>
              <a:rPr lang="fi-FI" sz="1800" b="1" dirty="0">
                <a:ea typeface="Times New Roman" panose="02020603050405020304" pitchFamily="18" charset="0"/>
                <a:cs typeface="Times New Roman" panose="02020603050405020304" pitchFamily="18" charset="0"/>
              </a:rPr>
              <a:t>Sävy </a:t>
            </a:r>
            <a:r>
              <a:rPr lang="fi-FI" sz="1800" dirty="0">
                <a:ea typeface="Times New Roman" panose="02020603050405020304" pitchFamily="18" charset="0"/>
                <a:cs typeface="Times New Roman" panose="02020603050405020304" pitchFamily="18" charset="0"/>
              </a:rPr>
              <a:t>yleensä neutraali. Toimittaja raportoi asiasta. Näkyvyys tulee jonkun muun asian kautta, laji itsessään on harvemmin uutisen aihe.</a:t>
            </a:r>
          </a:p>
          <a:p>
            <a:pPr marL="285750" indent="-285750">
              <a:lnSpc>
                <a:spcPct val="107000"/>
              </a:lnSpc>
              <a:spcAft>
                <a:spcPts val="800"/>
              </a:spcAft>
              <a:buFont typeface="Arial" panose="020B0604020202020204" pitchFamily="34" charset="0"/>
              <a:buChar char="•"/>
            </a:pPr>
            <a:endParaRPr lang="fi-FI" sz="18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6008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87E5A29A-9D15-49BF-B170-33EF56147822}"/>
              </a:ext>
            </a:extLst>
          </p:cNvPr>
          <p:cNvSpPr/>
          <p:nvPr/>
        </p:nvSpPr>
        <p:spPr>
          <a:xfrm>
            <a:off x="838200" y="897397"/>
            <a:ext cx="6477000" cy="369332"/>
          </a:xfrm>
          <a:prstGeom prst="rect">
            <a:avLst/>
          </a:prstGeom>
        </p:spPr>
        <p:txBody>
          <a:bodyPr wrap="square">
            <a:spAutoFit/>
          </a:bodyPr>
          <a:lstStyle/>
          <a:p>
            <a:r>
              <a:rPr lang="fi-FI" b="1" dirty="0">
                <a:solidFill>
                  <a:schemeClr val="accent5"/>
                </a:solidFill>
              </a:rPr>
              <a:t>Harrasteilmailun lajien näkyvyys toimituksellisessa mediassa</a:t>
            </a:r>
            <a:endParaRPr lang="fi-FI" dirty="0"/>
          </a:p>
        </p:txBody>
      </p:sp>
      <p:sp>
        <p:nvSpPr>
          <p:cNvPr id="4" name="Tekstiruutu 3">
            <a:extLst>
              <a:ext uri="{FF2B5EF4-FFF2-40B4-BE49-F238E27FC236}">
                <a16:creationId xmlns:a16="http://schemas.microsoft.com/office/drawing/2014/main" id="{D48CB8CE-47E0-4D6D-B39E-0AFB9E233D3E}"/>
              </a:ext>
            </a:extLst>
          </p:cNvPr>
          <p:cNvSpPr txBox="1"/>
          <p:nvPr/>
        </p:nvSpPr>
        <p:spPr>
          <a:xfrm>
            <a:off x="708974" y="826532"/>
            <a:ext cx="7696200" cy="523220"/>
          </a:xfrm>
          <a:prstGeom prst="rect">
            <a:avLst/>
          </a:prstGeom>
          <a:noFill/>
        </p:spPr>
        <p:txBody>
          <a:bodyPr wrap="square">
            <a:spAutoFit/>
          </a:bodyPr>
          <a:lstStyle/>
          <a:p>
            <a:br>
              <a:rPr kumimoji="0" lang="fi-FI" altLang="fi-FI" sz="1200" b="0" i="0" u="none" strike="noStrike" cap="none" normalizeH="0" baseline="0" dirty="0">
                <a:ln>
                  <a:noFill/>
                </a:ln>
                <a:solidFill>
                  <a:srgbClr val="34B7BD"/>
                </a:solidFill>
                <a:effectLst/>
                <a:latin typeface="Arial" panose="020B0604020202020204" pitchFamily="34" charset="0"/>
                <a:hlinkClick r:id="rId2"/>
              </a:rPr>
            </a:br>
            <a:endParaRPr lang="fi-FI" sz="1600" dirty="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59786B71-F4D7-459D-9B79-9FE636A31327}"/>
              </a:ext>
            </a:extLst>
          </p:cNvPr>
          <p:cNvSpPr>
            <a:spLocks noChangeArrowheads="1"/>
          </p:cNvSpPr>
          <p:nvPr/>
        </p:nvSpPr>
        <p:spPr bwMode="auto">
          <a:xfrm rot="10800000" flipV="1">
            <a:off x="838200" y="1733631"/>
            <a:ext cx="6630071" cy="13542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1000" b="0" i="0" u="none" strike="noStrike" cap="none" normalizeH="0" baseline="0" dirty="0">
                <a:ln>
                  <a:noFill/>
                </a:ln>
                <a:solidFill>
                  <a:srgbClr val="34B7BD"/>
                </a:solidFill>
                <a:effectLst/>
                <a:latin typeface="Arial" panose="020B0604020202020204" pitchFamily="34" charset="0"/>
                <a:hlinkClick r:id="rId3"/>
              </a:rPr>
            </a:br>
            <a:r>
              <a:rPr kumimoji="0" lang="fi-FI" altLang="fi-FI" sz="1000" b="0" i="0" u="none" strike="noStrike" cap="none" normalizeH="0" baseline="0" dirty="0">
                <a:ln>
                  <a:noFill/>
                </a:ln>
                <a:solidFill>
                  <a:srgbClr val="34B7BD"/>
                </a:solidFill>
                <a:effectLst/>
                <a:latin typeface="Arial" panose="020B0604020202020204" pitchFamily="34" charset="0"/>
                <a:hlinkClick r:id="rId3"/>
              </a:rPr>
              <a:t>Hymy</a:t>
            </a:r>
            <a:endParaRPr kumimoji="0" lang="fi-FI" altLang="fi-FI"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dirty="0">
                <a:ln>
                  <a:noFill/>
                </a:ln>
                <a:solidFill>
                  <a:schemeClr val="tx1"/>
                </a:solidFill>
                <a:effectLst/>
                <a:latin typeface="Arial" panose="020B0604020202020204" pitchFamily="34" charset="0"/>
              </a:rPr>
              <a:t>FI </a:t>
            </a:r>
            <a:r>
              <a:rPr kumimoji="0" lang="fi-FI" altLang="fi-FI" sz="900" b="0" i="0" u="none" strike="noStrike" cap="none" normalizeH="0" baseline="0" dirty="0" err="1">
                <a:ln>
                  <a:noFill/>
                </a:ln>
                <a:solidFill>
                  <a:srgbClr val="34B7BD"/>
                </a:solidFill>
                <a:effectLst/>
                <a:latin typeface="Arial" panose="020B0604020202020204" pitchFamily="34" charset="0"/>
                <a:hlinkClick r:id="rId4"/>
              </a:rPr>
              <a:t>Sep</a:t>
            </a:r>
            <a:r>
              <a:rPr kumimoji="0" lang="fi-FI" altLang="fi-FI" sz="900" b="0" i="0" u="none" strike="noStrike" cap="none" normalizeH="0" baseline="0" dirty="0">
                <a:ln>
                  <a:noFill/>
                </a:ln>
                <a:solidFill>
                  <a:srgbClr val="34B7BD"/>
                </a:solidFill>
                <a:effectLst/>
                <a:latin typeface="Arial" panose="020B0604020202020204" pitchFamily="34" charset="0"/>
                <a:hlinkClick r:id="rId4"/>
              </a:rPr>
              <a:t> 12 • 11:47 PM</a:t>
            </a:r>
            <a:endParaRPr kumimoji="0" lang="fi-FI" altLang="fi-FI"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300" b="0" i="0" u="none" strike="noStrike" cap="none" normalizeH="0" baseline="0" dirty="0">
                <a:ln>
                  <a:noFill/>
                </a:ln>
                <a:solidFill>
                  <a:srgbClr val="34B7BD"/>
                </a:solidFill>
                <a:effectLst/>
                <a:latin typeface="Helvetica Neue"/>
                <a:hlinkClick r:id="rId4"/>
              </a:rPr>
              <a:t>Näin Arja hoiti haavaansa: ”Joka aamu Karin Havupuu-uutejuomaa!”</a:t>
            </a:r>
            <a:endParaRPr kumimoji="0" lang="fi-FI" altLang="fi-FI" sz="600" b="0" i="0" u="none" strike="noStrike" cap="none" normalizeH="0" baseline="0" dirty="0">
              <a:ln>
                <a:noFill/>
              </a:ln>
              <a:solidFill>
                <a:schemeClr val="tx1"/>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dirty="0">
                <a:ln>
                  <a:noFill/>
                </a:ln>
                <a:solidFill>
                  <a:schemeClr val="tx1"/>
                </a:solidFill>
                <a:effectLst/>
                <a:latin typeface="Helvetica Neue"/>
              </a:rPr>
              <a:t>Vantaalaiselta Arja </a:t>
            </a:r>
            <a:r>
              <a:rPr kumimoji="0" lang="fi-FI" altLang="fi-FI" sz="1000" b="0" i="0" u="none" strike="noStrike" cap="none" normalizeH="0" baseline="0" dirty="0" err="1">
                <a:ln>
                  <a:noFill/>
                </a:ln>
                <a:solidFill>
                  <a:schemeClr val="tx1"/>
                </a:solidFill>
                <a:effectLst/>
                <a:latin typeface="Helvetica Neue"/>
              </a:rPr>
              <a:t>Ollikalta</a:t>
            </a:r>
            <a:r>
              <a:rPr kumimoji="0" lang="fi-FI" altLang="fi-FI" sz="1000" b="0" i="0" u="none" strike="noStrike" cap="none" normalizeH="0" baseline="0" dirty="0">
                <a:ln>
                  <a:noFill/>
                </a:ln>
                <a:solidFill>
                  <a:schemeClr val="tx1"/>
                </a:solidFill>
                <a:effectLst/>
                <a:latin typeface="Helvetica Neue"/>
              </a:rPr>
              <a:t>, 62, löytyi joukkomammografiassa syöpä kuutisen vuotta sitten. Vasemmassa rinnassa oli kolmen sentin täysin ...</a:t>
            </a:r>
            <a:endParaRPr kumimoji="0" lang="fi-FI" altLang="fi-FI" sz="600" b="0" i="0" u="none" strike="noStrike" cap="none" normalizeH="0" baseline="0" dirty="0">
              <a:ln>
                <a:noFill/>
              </a:ln>
              <a:solidFill>
                <a:schemeClr val="tx1"/>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dirty="0">
                <a:ln>
                  <a:noFill/>
                </a:ln>
                <a:solidFill>
                  <a:schemeClr val="tx1"/>
                </a:solidFill>
                <a:effectLst/>
                <a:latin typeface="Helvetica Neue"/>
              </a:rPr>
              <a:t>sattui vuonna 1987 tapaturma, kun olin mieheni avustajana </a:t>
            </a:r>
            <a:r>
              <a:rPr kumimoji="0" lang="fi-FI" altLang="fi-FI" sz="1000" b="1" i="0" u="none" strike="noStrike" cap="none" normalizeH="0" baseline="0" dirty="0">
                <a:ln>
                  <a:noFill/>
                </a:ln>
                <a:solidFill>
                  <a:srgbClr val="FD005A"/>
                </a:solidFill>
                <a:effectLst/>
                <a:latin typeface="Helvetica Neue"/>
              </a:rPr>
              <a:t>purjelentokisoissa</a:t>
            </a:r>
            <a:r>
              <a:rPr kumimoji="0" lang="fi-FI" altLang="fi-FI" sz="1000" b="0" i="0" u="none" strike="noStrike" cap="none" normalizeH="0" baseline="0" dirty="0">
                <a:ln>
                  <a:noFill/>
                </a:ln>
                <a:solidFill>
                  <a:schemeClr val="tx1"/>
                </a:solidFill>
                <a:effectLst/>
                <a:latin typeface="Helvetica Neue"/>
              </a:rPr>
              <a:t> Räyskälässä. Jalka notkahti jotenkin sivusuuntaan ja sattui</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D7D405D3-1D83-4ED0-9EE8-910E2D63B9FB}"/>
              </a:ext>
            </a:extLst>
          </p:cNvPr>
          <p:cNvSpPr>
            <a:spLocks noChangeArrowheads="1"/>
          </p:cNvSpPr>
          <p:nvPr/>
        </p:nvSpPr>
        <p:spPr bwMode="auto">
          <a:xfrm>
            <a:off x="847817" y="3810000"/>
            <a:ext cx="6781800"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i-FI" altLang="fi-FI" sz="1000" b="0" i="0" u="none" strike="noStrike" cap="none" normalizeH="0" baseline="0" dirty="0">
                <a:ln>
                  <a:noFill/>
                </a:ln>
                <a:solidFill>
                  <a:srgbClr val="34B7BD"/>
                </a:solidFill>
                <a:effectLst/>
                <a:latin typeface="Arial" panose="020B0604020202020204" pitchFamily="34" charset="0"/>
                <a:hlinkClick r:id="rId5"/>
              </a:rPr>
            </a:br>
            <a:r>
              <a:rPr kumimoji="0" lang="fi-FI" altLang="fi-FI" sz="1000" b="0" i="0" u="none" strike="noStrike" cap="none" normalizeH="0" baseline="0" dirty="0">
                <a:ln>
                  <a:noFill/>
                </a:ln>
                <a:solidFill>
                  <a:srgbClr val="34B7BD"/>
                </a:solidFill>
                <a:effectLst/>
                <a:latin typeface="Arial" panose="020B0604020202020204" pitchFamily="34" charset="0"/>
                <a:hlinkClick r:id="rId5"/>
              </a:rPr>
              <a:t>Satakunnan Kansa</a:t>
            </a:r>
            <a:r>
              <a:rPr kumimoji="0" lang="fi-FI" altLang="fi-FI" sz="1000" b="0" i="0" u="none" strike="noStrike" cap="none" normalizeH="0" baseline="0" dirty="0">
                <a:ln>
                  <a:noFill/>
                </a:ln>
                <a:solidFill>
                  <a:schemeClr val="tx1"/>
                </a:solidFill>
                <a:effectLst/>
                <a:latin typeface="Arial" panose="020B0604020202020204" pitchFamily="34" charset="0"/>
              </a:rPr>
              <a:t>  </a:t>
            </a:r>
            <a:r>
              <a:rPr kumimoji="0" lang="fi-FI" altLang="fi-FI" sz="1000" b="0" i="0" u="none" strike="noStrike" cap="none" normalizeH="0" baseline="0" dirty="0">
                <a:ln>
                  <a:noFill/>
                </a:ln>
                <a:solidFill>
                  <a:srgbClr val="34B7BD"/>
                </a:solidFill>
                <a:effectLst/>
                <a:latin typeface="Arial" panose="020B0604020202020204" pitchFamily="34" charset="0"/>
                <a:hlinkClick r:id="rId6"/>
              </a:rPr>
              <a:t>Pasi Mattila</a:t>
            </a:r>
            <a:endParaRPr kumimoji="0" lang="fi-FI" altLang="fi-FI"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900" b="0" i="0" u="none" strike="noStrike" cap="none" normalizeH="0" baseline="0" dirty="0">
                <a:ln>
                  <a:noFill/>
                </a:ln>
                <a:solidFill>
                  <a:schemeClr val="tx1"/>
                </a:solidFill>
                <a:effectLst/>
                <a:latin typeface="Arial" panose="020B0604020202020204" pitchFamily="34" charset="0"/>
              </a:rPr>
              <a:t>FI </a:t>
            </a:r>
            <a:r>
              <a:rPr kumimoji="0" lang="fi-FI" altLang="fi-FI" sz="900" b="0" i="0" u="none" strike="noStrike" cap="none" normalizeH="0" baseline="0" dirty="0" err="1">
                <a:ln>
                  <a:noFill/>
                </a:ln>
                <a:solidFill>
                  <a:srgbClr val="34B7BD"/>
                </a:solidFill>
                <a:effectLst/>
                <a:latin typeface="Arial" panose="020B0604020202020204" pitchFamily="34" charset="0"/>
                <a:hlinkClick r:id="rId7"/>
              </a:rPr>
              <a:t>Sep</a:t>
            </a:r>
            <a:r>
              <a:rPr kumimoji="0" lang="fi-FI" altLang="fi-FI" sz="900" b="0" i="0" u="none" strike="noStrike" cap="none" normalizeH="0" baseline="0" dirty="0">
                <a:ln>
                  <a:noFill/>
                </a:ln>
                <a:solidFill>
                  <a:srgbClr val="34B7BD"/>
                </a:solidFill>
                <a:effectLst/>
                <a:latin typeface="Arial" panose="020B0604020202020204" pitchFamily="34" charset="0"/>
                <a:hlinkClick r:id="rId7"/>
              </a:rPr>
              <a:t> 22 • 10:31 AM</a:t>
            </a:r>
            <a:endParaRPr kumimoji="0" lang="fi-FI" altLang="fi-FI"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300" b="0" i="0" u="none" strike="noStrike" cap="none" normalizeH="0" baseline="0" dirty="0">
                <a:ln>
                  <a:noFill/>
                </a:ln>
                <a:solidFill>
                  <a:srgbClr val="34B7BD"/>
                </a:solidFill>
                <a:effectLst/>
                <a:latin typeface="Helvetica Neue"/>
                <a:hlinkClick r:id="rId7"/>
              </a:rPr>
              <a:t>Ilmailuliitto tuo ensi kesän päälentonäytöksensä Poriin</a:t>
            </a:r>
            <a:endParaRPr kumimoji="0" lang="fi-FI" altLang="fi-FI" sz="600" b="0" i="0" u="none" strike="noStrike" cap="none" normalizeH="0" baseline="0" dirty="0">
              <a:ln>
                <a:noFill/>
              </a:ln>
              <a:solidFill>
                <a:schemeClr val="tx1"/>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dirty="0">
                <a:ln>
                  <a:noFill/>
                </a:ln>
                <a:solidFill>
                  <a:schemeClr val="tx1"/>
                </a:solidFill>
                <a:effectLst/>
                <a:latin typeface="Helvetica Neue"/>
              </a:rPr>
              <a:t>Edellisen kerran Porissa on järjestetty lentonäytös vuonna 1979.</a:t>
            </a:r>
            <a:endParaRPr kumimoji="0" lang="fi-FI" altLang="fi-FI" sz="600" b="0" i="0" u="none" strike="noStrike" cap="none" normalizeH="0" baseline="0" dirty="0">
              <a:ln>
                <a:noFill/>
              </a:ln>
              <a:solidFill>
                <a:schemeClr val="tx1"/>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dirty="0">
                <a:ln>
                  <a:noFill/>
                </a:ln>
                <a:solidFill>
                  <a:schemeClr val="tx1"/>
                </a:solidFill>
                <a:effectLst/>
                <a:latin typeface="Helvetica Neue"/>
              </a:rPr>
              <a:t>Timo Hyvönen kertoo. Edellisen kerran Porissa on järjestetty </a:t>
            </a:r>
            <a:r>
              <a:rPr kumimoji="0" lang="fi-FI" altLang="fi-FI" sz="1000" b="1" i="0" u="none" strike="noStrike" cap="none" normalizeH="0" baseline="0" dirty="0">
                <a:ln>
                  <a:noFill/>
                </a:ln>
                <a:solidFill>
                  <a:srgbClr val="FD005A"/>
                </a:solidFill>
                <a:effectLst/>
                <a:latin typeface="Helvetica Neue"/>
              </a:rPr>
              <a:t>lentonäytös</a:t>
            </a:r>
            <a:r>
              <a:rPr kumimoji="0" lang="fi-FI" altLang="fi-FI" sz="1000" b="0" i="0" u="none" strike="noStrike" cap="none" normalizeH="0" baseline="0" dirty="0">
                <a:ln>
                  <a:noFill/>
                </a:ln>
                <a:solidFill>
                  <a:schemeClr val="tx1"/>
                </a:solidFill>
                <a:effectLst/>
                <a:latin typeface="Helvetica Neue"/>
              </a:rPr>
              <a:t> vuonna 1979. Porin kaupungin sidosryhmäpäällikkö Janne Vartia</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2565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87E5A29A-9D15-49BF-B170-33EF56147822}"/>
              </a:ext>
            </a:extLst>
          </p:cNvPr>
          <p:cNvSpPr/>
          <p:nvPr/>
        </p:nvSpPr>
        <p:spPr>
          <a:xfrm>
            <a:off x="762000" y="457200"/>
            <a:ext cx="6477000" cy="369332"/>
          </a:xfrm>
          <a:prstGeom prst="rect">
            <a:avLst/>
          </a:prstGeom>
        </p:spPr>
        <p:txBody>
          <a:bodyPr wrap="square">
            <a:spAutoFit/>
          </a:bodyPr>
          <a:lstStyle/>
          <a:p>
            <a:r>
              <a:rPr lang="fi-FI" b="1" dirty="0">
                <a:solidFill>
                  <a:schemeClr val="accent5"/>
                </a:solidFill>
              </a:rPr>
              <a:t>Harrasteilmailun lajien näkyvyys toimituksellisessa mediassa</a:t>
            </a:r>
            <a:endParaRPr lang="fi-FI" dirty="0"/>
          </a:p>
        </p:txBody>
      </p:sp>
      <p:sp>
        <p:nvSpPr>
          <p:cNvPr id="4" name="Tekstiruutu 3">
            <a:extLst>
              <a:ext uri="{FF2B5EF4-FFF2-40B4-BE49-F238E27FC236}">
                <a16:creationId xmlns:a16="http://schemas.microsoft.com/office/drawing/2014/main" id="{D48CB8CE-47E0-4D6D-B39E-0AFB9E233D3E}"/>
              </a:ext>
            </a:extLst>
          </p:cNvPr>
          <p:cNvSpPr txBox="1"/>
          <p:nvPr/>
        </p:nvSpPr>
        <p:spPr>
          <a:xfrm>
            <a:off x="708974" y="826532"/>
            <a:ext cx="7696200" cy="6068713"/>
          </a:xfrm>
          <a:prstGeom prst="rect">
            <a:avLst/>
          </a:prstGeom>
          <a:noFill/>
        </p:spPr>
        <p:txBody>
          <a:bodyPr wrap="square">
            <a:spAutoFit/>
          </a:bodyPr>
          <a:lstStyle/>
          <a:p>
            <a:br>
              <a:rPr kumimoji="0" lang="fi-FI" altLang="fi-FI" sz="1200" b="0" i="0" u="none" strike="noStrike" cap="none" normalizeH="0" baseline="0" dirty="0">
                <a:ln>
                  <a:noFill/>
                </a:ln>
                <a:solidFill>
                  <a:srgbClr val="34B7BD"/>
                </a:solidFill>
                <a:effectLst/>
                <a:latin typeface="Arial" panose="020B0604020202020204" pitchFamily="34" charset="0"/>
                <a:hlinkClick r:id="rId2"/>
              </a:rPr>
            </a:br>
            <a:r>
              <a:rPr lang="fi-FI" sz="1800" dirty="0">
                <a:effectLst/>
                <a:latin typeface="Calibri" panose="020F0502020204030204" pitchFamily="34" charset="0"/>
                <a:ea typeface="Calibri" panose="020F0502020204030204" pitchFamily="34" charset="0"/>
              </a:rPr>
              <a:t>Maaseudun Tulevaisuus.fi FI </a:t>
            </a:r>
            <a:r>
              <a:rPr lang="fi-FI" sz="1800" dirty="0" err="1">
                <a:effectLst/>
                <a:latin typeface="Calibri" panose="020F0502020204030204" pitchFamily="34" charset="0"/>
                <a:ea typeface="Calibri" panose="020F0502020204030204" pitchFamily="34" charset="0"/>
              </a:rPr>
              <a:t>Sep</a:t>
            </a:r>
            <a:r>
              <a:rPr lang="fi-FI" sz="1800" dirty="0">
                <a:effectLst/>
                <a:latin typeface="Calibri" panose="020F0502020204030204" pitchFamily="34" charset="0"/>
                <a:ea typeface="Calibri" panose="020F0502020204030204" pitchFamily="34" charset="0"/>
              </a:rPr>
              <a:t> 19 • 11:16 AM</a:t>
            </a:r>
          </a:p>
          <a:p>
            <a:endParaRPr lang="fi-FI" sz="1800" dirty="0">
              <a:effectLst/>
              <a:latin typeface="Calibri" panose="020F0502020204030204" pitchFamily="34" charset="0"/>
              <a:ea typeface="Calibri" panose="020F0502020204030204" pitchFamily="34" charset="0"/>
            </a:endParaRPr>
          </a:p>
          <a:p>
            <a:r>
              <a:rPr lang="fi-FI" sz="1800" b="1" dirty="0">
                <a:effectLst/>
                <a:latin typeface="Calibri" panose="020F0502020204030204" pitchFamily="34" charset="0"/>
                <a:ea typeface="Calibri" panose="020F0502020204030204" pitchFamily="34" charset="0"/>
              </a:rPr>
              <a:t>Tapaturma- ja kotivakuutukset </a:t>
            </a:r>
            <a:r>
              <a:rPr lang="fi-FI" sz="1800" dirty="0">
                <a:effectLst/>
                <a:latin typeface="Calibri" panose="020F0502020204030204" pitchFamily="34" charset="0"/>
                <a:ea typeface="Calibri" panose="020F0502020204030204" pitchFamily="34" charset="0"/>
              </a:rPr>
              <a:t>eivät korvaa kaikkia harrastusvahinkoja</a:t>
            </a:r>
          </a:p>
          <a:p>
            <a:r>
              <a:rPr lang="fi-FI" sz="1800" dirty="0">
                <a:effectLst/>
                <a:latin typeface="Calibri" panose="020F0502020204030204" pitchFamily="34" charset="0"/>
                <a:ea typeface="Calibri" panose="020F0502020204030204" pitchFamily="34" charset="0"/>
              </a:rPr>
              <a:t>Finanssiala ry:n vakuutustutkimuksen mukaan noin 46 prosentilla suomalaisista oli viime vuonna tapaturmavakuutus. Lajikohtainen ...</a:t>
            </a:r>
          </a:p>
          <a:p>
            <a:r>
              <a:rPr lang="fi-FI" sz="1800" dirty="0">
                <a:effectLst/>
                <a:latin typeface="Calibri" panose="020F0502020204030204" pitchFamily="34" charset="0"/>
                <a:ea typeface="Calibri" panose="020F0502020204030204" pitchFamily="34" charset="0"/>
              </a:rPr>
              <a:t>. Riskilajeiksi on </a:t>
            </a:r>
            <a:r>
              <a:rPr lang="fi-FI" sz="1800" dirty="0" err="1">
                <a:effectLst/>
                <a:latin typeface="Calibri" panose="020F0502020204030204" pitchFamily="34" charset="0"/>
                <a:ea typeface="Calibri" panose="020F0502020204030204" pitchFamily="34" charset="0"/>
              </a:rPr>
              <a:t>Ifissä</a:t>
            </a:r>
            <a:r>
              <a:rPr lang="fi-FI" sz="1800" dirty="0">
                <a:effectLst/>
                <a:latin typeface="Calibri" panose="020F0502020204030204" pitchFamily="34" charset="0"/>
                <a:ea typeface="Calibri" panose="020F0502020204030204" pitchFamily="34" charset="0"/>
              </a:rPr>
              <a:t> luokiteltu esimerkiksi kamppailulajit ja </a:t>
            </a:r>
            <a:r>
              <a:rPr lang="fi-FI" sz="1800" dirty="0">
                <a:effectLst/>
                <a:highlight>
                  <a:srgbClr val="FFFF00"/>
                </a:highlight>
                <a:latin typeface="Calibri" panose="020F0502020204030204" pitchFamily="34" charset="0"/>
                <a:ea typeface="Calibri" panose="020F0502020204030204" pitchFamily="34" charset="0"/>
              </a:rPr>
              <a:t>laskuvarjohyppy. </a:t>
            </a:r>
            <a:r>
              <a:rPr lang="fi-FI" sz="1800" dirty="0">
                <a:effectLst/>
                <a:latin typeface="Calibri" panose="020F0502020204030204" pitchFamily="34" charset="0"/>
                <a:ea typeface="Calibri" panose="020F0502020204030204" pitchFamily="34" charset="0"/>
              </a:rPr>
              <a:t>"Riskialttiin lajin harrastamisesta aiheutuva lisämaksu</a:t>
            </a:r>
          </a:p>
          <a:p>
            <a:pPr algn="l"/>
            <a:endParaRPr lang="fi-FI" b="0" i="0" u="none" strike="noStrike" dirty="0">
              <a:solidFill>
                <a:srgbClr val="34B7BD"/>
              </a:solidFill>
              <a:effectLst/>
              <a:latin typeface="Helvetica Neue"/>
              <a:hlinkClick r:id="rId3"/>
            </a:endParaRPr>
          </a:p>
          <a:p>
            <a:pPr algn="l"/>
            <a:r>
              <a:rPr lang="fi-FI" b="0" i="0" u="none" strike="noStrike" dirty="0">
                <a:solidFill>
                  <a:srgbClr val="34B7BD"/>
                </a:solidFill>
                <a:effectLst/>
                <a:latin typeface="Helvetica Neue"/>
                <a:hlinkClick r:id="rId3"/>
              </a:rPr>
              <a:t>Nainen.com</a:t>
            </a:r>
            <a:r>
              <a:rPr lang="fi-FI" u="none" strike="noStrike" dirty="0">
                <a:solidFill>
                  <a:srgbClr val="34B7BD"/>
                </a:solidFill>
                <a:latin typeface="Helvetica Neue"/>
              </a:rPr>
              <a:t> </a:t>
            </a:r>
            <a:r>
              <a:rPr lang="fi-FI" b="0" i="0" dirty="0">
                <a:effectLst/>
                <a:latin typeface="Helvetica Neue"/>
              </a:rPr>
              <a:t>FI </a:t>
            </a:r>
            <a:r>
              <a:rPr lang="fi-FI" b="0" i="0" u="none" strike="noStrike" dirty="0" err="1">
                <a:solidFill>
                  <a:srgbClr val="34B7BD"/>
                </a:solidFill>
                <a:effectLst/>
                <a:latin typeface="Helvetica Neue"/>
                <a:hlinkClick r:id="rId4"/>
              </a:rPr>
              <a:t>Sep</a:t>
            </a:r>
            <a:r>
              <a:rPr lang="fi-FI" b="0" i="0" u="none" strike="noStrike" dirty="0">
                <a:solidFill>
                  <a:srgbClr val="34B7BD"/>
                </a:solidFill>
                <a:effectLst/>
                <a:latin typeface="Helvetica Neue"/>
                <a:hlinkClick r:id="rId4"/>
              </a:rPr>
              <a:t> 23 • 4:09 PM</a:t>
            </a:r>
            <a:endParaRPr lang="fi-FI" b="0" i="0" dirty="0">
              <a:effectLst/>
              <a:latin typeface="Helvetica Neue"/>
            </a:endParaRPr>
          </a:p>
          <a:p>
            <a:br>
              <a:rPr lang="fi-FI" sz="1800" b="1" dirty="0">
                <a:effectLst/>
                <a:latin typeface="Calibri" panose="020F0502020204030204" pitchFamily="34" charset="0"/>
                <a:ea typeface="Calibri" panose="020F0502020204030204" pitchFamily="34" charset="0"/>
              </a:rPr>
            </a:br>
            <a:r>
              <a:rPr lang="fi-FI" sz="1800" b="1" dirty="0">
                <a:effectLst/>
                <a:latin typeface="Calibri" panose="020F0502020204030204" pitchFamily="34" charset="0"/>
                <a:ea typeface="Calibri" panose="020F0502020204030204" pitchFamily="34" charset="0"/>
              </a:rPr>
              <a:t>Monet nukkuvat joka yö samassa asennossa tai lähes joka yö. Se voi kertoa nukkujasta paljon erilaisia asioita.  </a:t>
            </a:r>
          </a:p>
          <a:p>
            <a:r>
              <a:rPr lang="fi-FI" sz="1800" dirty="0">
                <a:effectLst/>
                <a:latin typeface="Calibri" panose="020F0502020204030204" pitchFamily="34" charset="0"/>
                <a:ea typeface="Calibri" panose="020F0502020204030204" pitchFamily="34" charset="0"/>
              </a:rPr>
              <a:t>Aiemmin uutisoitiin, kuinka voit oppia paljon itsestäsi nukkuma-asentosi perusteella. Tässä on nyt kuusi yleisintä asentoa nukkua, joiden perusteella voi paljastua monta asiaa nukkujan luonteesta. Ehkä itse tiedät jo ne, mutta muut saavat ne selville, jos näkevät miten nukut.</a:t>
            </a:r>
          </a:p>
          <a:p>
            <a:r>
              <a:rPr lang="fi-FI" sz="1800" dirty="0">
                <a:effectLst/>
                <a:latin typeface="Calibri" panose="020F0502020204030204" pitchFamily="34" charset="0"/>
                <a:ea typeface="Calibri" panose="020F0502020204030204" pitchFamily="34" charset="0"/>
              </a:rPr>
              <a:t>Nukkumisasento: Vapaaputoaja: Maataan mahallaan, kädet ovat ylhäällä tyynyn vieressä ja pää on käännetty sivulle, kuten </a:t>
            </a:r>
            <a:r>
              <a:rPr lang="fi-FI" sz="1800" dirty="0">
                <a:effectLst/>
                <a:highlight>
                  <a:srgbClr val="FFFF00"/>
                </a:highlight>
                <a:latin typeface="Calibri" panose="020F0502020204030204" pitchFamily="34" charset="0"/>
                <a:ea typeface="Calibri" panose="020F0502020204030204" pitchFamily="34" charset="0"/>
              </a:rPr>
              <a:t>laskuvarjohyppääjällä</a:t>
            </a:r>
            <a:r>
              <a:rPr lang="fi-FI" sz="1800" dirty="0">
                <a:effectLst/>
                <a:latin typeface="Calibri" panose="020F0502020204030204" pitchFamily="34" charset="0"/>
                <a:ea typeface="Calibri" panose="020F0502020204030204" pitchFamily="34" charset="0"/>
              </a:rPr>
              <a:t>.</a:t>
            </a:r>
          </a:p>
          <a:p>
            <a:r>
              <a:rPr lang="fi-FI" sz="1800" dirty="0">
                <a:effectLst/>
                <a:latin typeface="Calibri" panose="020F0502020204030204" pitchFamily="34" charset="0"/>
                <a:ea typeface="Calibri" panose="020F0502020204030204" pitchFamily="34" charset="0"/>
              </a:rPr>
              <a:t>Yleiset luonteenpiirteet: Jotkut sanovat, että tässä asennossa nukkuvat eivät ota kritiikkiä hyvin vastaan ja ovat yleensä aika röyhkeitä, rohkeita ja suorapuheisia.</a:t>
            </a:r>
          </a:p>
          <a:p>
            <a:pPr>
              <a:lnSpc>
                <a:spcPct val="107000"/>
              </a:lnSpc>
              <a:spcAft>
                <a:spcPts val="800"/>
              </a:spcAft>
            </a:pPr>
            <a:endParaRPr lang="fi-FI" sz="16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496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581FA699-D5DE-42FE-98C1-0071F2022DA5}"/>
              </a:ext>
            </a:extLst>
          </p:cNvPr>
          <p:cNvSpPr/>
          <p:nvPr/>
        </p:nvSpPr>
        <p:spPr>
          <a:xfrm>
            <a:off x="228600" y="351235"/>
            <a:ext cx="8686800" cy="2185214"/>
          </a:xfrm>
          <a:prstGeom prst="rect">
            <a:avLst/>
          </a:prstGeom>
        </p:spPr>
        <p:txBody>
          <a:bodyPr wrap="square">
            <a:spAutoFit/>
          </a:bodyPr>
          <a:lstStyle/>
          <a:p>
            <a:pPr algn="ctr"/>
            <a:endParaRPr lang="fi-FI" sz="2000" b="1" dirty="0">
              <a:solidFill>
                <a:schemeClr val="accent5"/>
              </a:solidFill>
            </a:endParaRPr>
          </a:p>
          <a:p>
            <a:pPr algn="ctr"/>
            <a:endParaRPr lang="fi-FI" sz="2000" b="1" dirty="0">
              <a:solidFill>
                <a:schemeClr val="accent5"/>
              </a:solidFill>
            </a:endParaRPr>
          </a:p>
          <a:p>
            <a:pPr algn="ctr"/>
            <a:r>
              <a:rPr lang="fi-FI" sz="2000" b="1" dirty="0">
                <a:solidFill>
                  <a:schemeClr val="accent5"/>
                </a:solidFill>
              </a:rPr>
              <a:t>Ilmailuliiton organisaatioiden logot</a:t>
            </a:r>
          </a:p>
          <a:p>
            <a:pPr algn="ctr"/>
            <a:endParaRPr lang="fi-FI" sz="2000" b="1" dirty="0">
              <a:solidFill>
                <a:schemeClr val="accent5"/>
              </a:solidFill>
            </a:endParaRPr>
          </a:p>
          <a:p>
            <a:r>
              <a:rPr lang="fi-FI" dirty="0"/>
              <a:t> </a:t>
            </a:r>
          </a:p>
          <a:p>
            <a:pPr algn="ctr"/>
            <a:endParaRPr lang="fi-FI" sz="2000" b="1" dirty="0">
              <a:solidFill>
                <a:schemeClr val="accent5"/>
              </a:solidFill>
            </a:endParaRPr>
          </a:p>
          <a:p>
            <a:pPr algn="ctr"/>
            <a:r>
              <a:rPr lang="fi-FI" dirty="0"/>
              <a:t> </a:t>
            </a:r>
          </a:p>
        </p:txBody>
      </p:sp>
      <p:sp>
        <p:nvSpPr>
          <p:cNvPr id="7" name="Otsikko 1">
            <a:extLst>
              <a:ext uri="{FF2B5EF4-FFF2-40B4-BE49-F238E27FC236}">
                <a16:creationId xmlns:a16="http://schemas.microsoft.com/office/drawing/2014/main" id="{B4514EB1-7B4A-41E7-9205-518F1BF8C97F}"/>
              </a:ext>
            </a:extLst>
          </p:cNvPr>
          <p:cNvSpPr txBox="1">
            <a:spLocks/>
          </p:cNvSpPr>
          <p:nvPr/>
        </p:nvSpPr>
        <p:spPr>
          <a:xfrm>
            <a:off x="685800" y="914401"/>
            <a:ext cx="7848600" cy="914399"/>
          </a:xfrm>
          <a:prstGeom prst="rect">
            <a:avLst/>
          </a:prstGeom>
        </p:spPr>
        <p:txBody>
          <a:bodyPr/>
          <a:lstStyle>
            <a:lvl1pPr>
              <a:defRPr>
                <a:latin typeface="+mj-lt"/>
                <a:ea typeface="+mj-ea"/>
                <a:cs typeface="+mj-cs"/>
              </a:defRPr>
            </a:lvl1pPr>
          </a:lstStyle>
          <a:p>
            <a:endParaRPr lang="fi-FI" kern="0" dirty="0">
              <a:solidFill>
                <a:sysClr val="windowText" lastClr="000000"/>
              </a:solidFill>
            </a:endParaRPr>
          </a:p>
        </p:txBody>
      </p:sp>
      <p:pic>
        <p:nvPicPr>
          <p:cNvPr id="13" name="Kuva 12" descr="Kuva, joka sisältää kohteen teksti&#10;&#10;Kuvaus luotu automaattisesti">
            <a:extLst>
              <a:ext uri="{FF2B5EF4-FFF2-40B4-BE49-F238E27FC236}">
                <a16:creationId xmlns:a16="http://schemas.microsoft.com/office/drawing/2014/main" id="{E6609100-6003-46B7-9919-7829F8BB62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8" y="1614601"/>
            <a:ext cx="4648201" cy="1926679"/>
          </a:xfrm>
          <a:prstGeom prst="rect">
            <a:avLst/>
          </a:prstGeom>
        </p:spPr>
      </p:pic>
      <p:pic>
        <p:nvPicPr>
          <p:cNvPr id="19" name="Kuva 18" descr="Kuva, joka sisältää kohteen teksti, kala&#10;&#10;Kuvaus luotu automaattisesti">
            <a:extLst>
              <a:ext uri="{FF2B5EF4-FFF2-40B4-BE49-F238E27FC236}">
                <a16:creationId xmlns:a16="http://schemas.microsoft.com/office/drawing/2014/main" id="{06BB9955-0D5A-460A-A68C-DF8E3BF5D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064293"/>
            <a:ext cx="3308376" cy="2089834"/>
          </a:xfrm>
          <a:prstGeom prst="rect">
            <a:avLst/>
          </a:prstGeom>
        </p:spPr>
      </p:pic>
      <p:pic>
        <p:nvPicPr>
          <p:cNvPr id="21" name="Kuva 20" descr="Kuva, joka sisältää kohteen teksti&#10;&#10;Kuvaus luotu automaattisesti">
            <a:extLst>
              <a:ext uri="{FF2B5EF4-FFF2-40B4-BE49-F238E27FC236}">
                <a16:creationId xmlns:a16="http://schemas.microsoft.com/office/drawing/2014/main" id="{2E5F3816-DAAC-48C6-A9A0-B2DDB02A73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275" y="4038538"/>
            <a:ext cx="3683525" cy="2217482"/>
          </a:xfrm>
          <a:prstGeom prst="rect">
            <a:avLst/>
          </a:prstGeom>
        </p:spPr>
      </p:pic>
    </p:spTree>
    <p:extLst>
      <p:ext uri="{BB962C8B-B14F-4D97-AF65-F5344CB8AC3E}">
        <p14:creationId xmlns:p14="http://schemas.microsoft.com/office/powerpoint/2010/main" val="3987218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87E5A29A-9D15-49BF-B170-33EF56147822}"/>
              </a:ext>
            </a:extLst>
          </p:cNvPr>
          <p:cNvSpPr/>
          <p:nvPr/>
        </p:nvSpPr>
        <p:spPr>
          <a:xfrm>
            <a:off x="838200" y="1752600"/>
            <a:ext cx="6477000" cy="369332"/>
          </a:xfrm>
          <a:prstGeom prst="rect">
            <a:avLst/>
          </a:prstGeom>
        </p:spPr>
        <p:txBody>
          <a:bodyPr wrap="square">
            <a:spAutoFit/>
          </a:bodyPr>
          <a:lstStyle/>
          <a:p>
            <a:r>
              <a:rPr lang="fi-FI" b="1" dirty="0">
                <a:solidFill>
                  <a:schemeClr val="accent5"/>
                </a:solidFill>
              </a:rPr>
              <a:t>Harrasteilmailun näkyvyys toimituksellisessa mediassa</a:t>
            </a:r>
            <a:endParaRPr lang="fi-FI" dirty="0"/>
          </a:p>
        </p:txBody>
      </p:sp>
      <p:sp>
        <p:nvSpPr>
          <p:cNvPr id="4" name="Tekstiruutu 3">
            <a:extLst>
              <a:ext uri="{FF2B5EF4-FFF2-40B4-BE49-F238E27FC236}">
                <a16:creationId xmlns:a16="http://schemas.microsoft.com/office/drawing/2014/main" id="{D48CB8CE-47E0-4D6D-B39E-0AFB9E233D3E}"/>
              </a:ext>
            </a:extLst>
          </p:cNvPr>
          <p:cNvSpPr txBox="1"/>
          <p:nvPr/>
        </p:nvSpPr>
        <p:spPr>
          <a:xfrm>
            <a:off x="838200" y="2564468"/>
            <a:ext cx="7696200" cy="2283061"/>
          </a:xfrm>
          <a:prstGeom prst="rect">
            <a:avLst/>
          </a:prstGeom>
          <a:noFill/>
        </p:spPr>
        <p:txBody>
          <a:bodyPr wrap="square">
            <a:spAutoFit/>
          </a:bodyPr>
          <a:lstStyle/>
          <a:p>
            <a:pPr marL="171450" indent="-171450">
              <a:buFont typeface="Arial" panose="020B0604020202020204" pitchFamily="34" charset="0"/>
              <a:buChar char="•"/>
            </a:pPr>
            <a:r>
              <a:rPr lang="fi-FI" sz="1800" b="1" dirty="0">
                <a:effectLst/>
                <a:latin typeface="Calibri" panose="020F0502020204030204" pitchFamily="34" charset="0"/>
                <a:ea typeface="Calibri" panose="020F0502020204030204" pitchFamily="34" charset="0"/>
              </a:rPr>
              <a:t>Ilmailulla on suuri huomioarvo – se pitää hyödyntää! </a:t>
            </a:r>
          </a:p>
          <a:p>
            <a:endParaRPr lang="fi-FI" b="1" dirty="0">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fi-FI" b="1" dirty="0">
                <a:latin typeface="Calibri" panose="020F0502020204030204" pitchFamily="34" charset="0"/>
                <a:ea typeface="Calibri" panose="020F0502020204030204" pitchFamily="34" charset="0"/>
              </a:rPr>
              <a:t>Tiedottamalla voi vaikuttaa:</a:t>
            </a:r>
          </a:p>
          <a:p>
            <a:pPr marL="628650" lvl="1" indent="-171450">
              <a:buFont typeface="Arial" panose="020B0604020202020204" pitchFamily="34" charset="0"/>
              <a:buChar char="•"/>
            </a:pPr>
            <a:r>
              <a:rPr lang="fi-FI" dirty="0">
                <a:latin typeface="Calibri" panose="020F0502020204030204" pitchFamily="34" charset="0"/>
                <a:ea typeface="Calibri" panose="020F0502020204030204" pitchFamily="34" charset="0"/>
              </a:rPr>
              <a:t>Kuka pääsee ääneen.</a:t>
            </a:r>
          </a:p>
          <a:p>
            <a:pPr marL="628650" lvl="1" indent="-171450">
              <a:buFont typeface="Arial" panose="020B0604020202020204" pitchFamily="34" charset="0"/>
              <a:buChar char="•"/>
            </a:pPr>
            <a:r>
              <a:rPr lang="fi-FI" dirty="0">
                <a:effectLst/>
                <a:latin typeface="Calibri" panose="020F0502020204030204" pitchFamily="34" charset="0"/>
                <a:ea typeface="Calibri" panose="020F0502020204030204" pitchFamily="34" charset="0"/>
              </a:rPr>
              <a:t>Mistä mediassa kerrotaan.</a:t>
            </a:r>
            <a:r>
              <a:rPr lang="fi-FI" sz="1800" b="1" dirty="0">
                <a:effectLst/>
                <a:latin typeface="Calibri" panose="020F0502020204030204" pitchFamily="34" charset="0"/>
                <a:ea typeface="Calibri" panose="020F0502020204030204" pitchFamily="34" charset="0"/>
              </a:rPr>
              <a:t> </a:t>
            </a:r>
          </a:p>
          <a:p>
            <a:pPr marL="628650" lvl="1" indent="-171450">
              <a:buFont typeface="Arial" panose="020B0604020202020204" pitchFamily="34" charset="0"/>
              <a:buChar char="•"/>
            </a:pPr>
            <a:endParaRPr lang="fi-FI" dirty="0">
              <a:effectLst/>
              <a:latin typeface="Calibri" panose="020F0502020204030204" pitchFamily="34" charset="0"/>
              <a:ea typeface="Calibri" panose="020F0502020204030204" pitchFamily="34" charset="0"/>
            </a:endParaRPr>
          </a:p>
          <a:p>
            <a:pPr lvl="1"/>
            <a:endParaRPr lang="fi-FI" dirty="0">
              <a:effectLst/>
              <a:latin typeface="Calibri" panose="020F0502020204030204" pitchFamily="34" charset="0"/>
              <a:ea typeface="Calibri" panose="020F0502020204030204" pitchFamily="34" charset="0"/>
            </a:endParaRPr>
          </a:p>
          <a:p>
            <a:pPr>
              <a:lnSpc>
                <a:spcPct val="107000"/>
              </a:lnSpc>
              <a:spcAft>
                <a:spcPts val="800"/>
              </a:spcAft>
            </a:pPr>
            <a:endParaRPr lang="fi-FI" sz="16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991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649" y="-26972"/>
            <a:ext cx="9124701" cy="6858000"/>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3765316" y="990600"/>
            <a:ext cx="1636786" cy="1498599"/>
          </a:xfrm>
          <a:prstGeom prst="rect">
            <a:avLst/>
          </a:prstGeom>
          <a:blipFill>
            <a:blip r:embed="rId4" cstate="print"/>
            <a:stretch>
              <a:fillRect/>
            </a:stretch>
          </a:blipFill>
        </p:spPr>
        <p:txBody>
          <a:bodyPr wrap="square" lIns="0" tIns="0" rIns="0" bIns="0" rtlCol="0"/>
          <a:lstStyle/>
          <a:p>
            <a:endParaRPr/>
          </a:p>
        </p:txBody>
      </p:sp>
      <p:sp>
        <p:nvSpPr>
          <p:cNvPr id="8" name="Tekstiruutu 7">
            <a:extLst>
              <a:ext uri="{FF2B5EF4-FFF2-40B4-BE49-F238E27FC236}">
                <a16:creationId xmlns:a16="http://schemas.microsoft.com/office/drawing/2014/main" id="{2EA1083A-41A9-478C-B1A7-41329A0418A2}"/>
              </a:ext>
            </a:extLst>
          </p:cNvPr>
          <p:cNvSpPr txBox="1"/>
          <p:nvPr/>
        </p:nvSpPr>
        <p:spPr>
          <a:xfrm>
            <a:off x="2209800" y="3414695"/>
            <a:ext cx="4572000" cy="1384995"/>
          </a:xfrm>
          <a:prstGeom prst="rect">
            <a:avLst/>
          </a:prstGeom>
          <a:noFill/>
        </p:spPr>
        <p:txBody>
          <a:bodyPr wrap="square">
            <a:spAutoFit/>
          </a:bodyPr>
          <a:lstStyle/>
          <a:p>
            <a:pPr algn="ctr"/>
            <a:r>
              <a:rPr lang="fi-FI" sz="2800" b="1" dirty="0"/>
              <a:t>Ilmailu kiinnostaa! </a:t>
            </a:r>
          </a:p>
          <a:p>
            <a:pPr algn="ctr"/>
            <a:r>
              <a:rPr lang="fi-FI" sz="2800" b="1" dirty="0"/>
              <a:t>Paras markkinoija on </a:t>
            </a:r>
          </a:p>
          <a:p>
            <a:pPr algn="ctr"/>
            <a:r>
              <a:rPr lang="fi-FI" sz="2800" b="1" dirty="0"/>
              <a:t>ilmailija itse.</a:t>
            </a:r>
          </a:p>
        </p:txBody>
      </p:sp>
      <p:sp>
        <p:nvSpPr>
          <p:cNvPr id="12" name="Alaotsikko 2">
            <a:extLst>
              <a:ext uri="{FF2B5EF4-FFF2-40B4-BE49-F238E27FC236}">
                <a16:creationId xmlns:a16="http://schemas.microsoft.com/office/drawing/2014/main" id="{01FAACE6-D4EE-47DC-A5C2-9E12A757FDBE}"/>
              </a:ext>
            </a:extLst>
          </p:cNvPr>
          <p:cNvSpPr txBox="1">
            <a:spLocks/>
          </p:cNvSpPr>
          <p:nvPr/>
        </p:nvSpPr>
        <p:spPr>
          <a:xfrm>
            <a:off x="1524000" y="3602038"/>
            <a:ext cx="9144000" cy="165576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fi-FI" kern="0" dirty="0">
              <a:solidFill>
                <a:sysClr val="windowText" lastClr="000000"/>
              </a:solidFill>
            </a:endParaRPr>
          </a:p>
        </p:txBody>
      </p:sp>
    </p:spTree>
    <p:extLst>
      <p:ext uri="{BB962C8B-B14F-4D97-AF65-F5344CB8AC3E}">
        <p14:creationId xmlns:p14="http://schemas.microsoft.com/office/powerpoint/2010/main" val="131190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8437241C-B6DF-4701-A1C1-ACEA084A1BBB}"/>
              </a:ext>
            </a:extLst>
          </p:cNvPr>
          <p:cNvSpPr/>
          <p:nvPr/>
        </p:nvSpPr>
        <p:spPr>
          <a:xfrm>
            <a:off x="381000" y="197346"/>
            <a:ext cx="8534400" cy="1938992"/>
          </a:xfrm>
          <a:prstGeom prst="rect">
            <a:avLst/>
          </a:prstGeom>
        </p:spPr>
        <p:txBody>
          <a:bodyPr wrap="square">
            <a:spAutoFit/>
          </a:bodyPr>
          <a:lstStyle/>
          <a:p>
            <a:pPr algn="ctr"/>
            <a:endParaRPr lang="fi-FI" sz="2400" b="1" dirty="0">
              <a:solidFill>
                <a:schemeClr val="accent5"/>
              </a:solidFill>
            </a:endParaRPr>
          </a:p>
          <a:p>
            <a:pPr algn="ctr"/>
            <a:endParaRPr lang="fi-FI" sz="2400" b="1" dirty="0">
              <a:solidFill>
                <a:schemeClr val="accent5"/>
              </a:solidFill>
            </a:endParaRPr>
          </a:p>
          <a:p>
            <a:pPr algn="ctr"/>
            <a:endParaRPr lang="fi-FI" sz="2400" b="1" dirty="0">
              <a:solidFill>
                <a:schemeClr val="accent5"/>
              </a:solidFill>
            </a:endParaRPr>
          </a:p>
          <a:p>
            <a:pPr algn="ctr"/>
            <a:endParaRPr lang="fi-FI" sz="2400" b="1" dirty="0">
              <a:solidFill>
                <a:schemeClr val="accent5"/>
              </a:solidFill>
            </a:endParaRPr>
          </a:p>
          <a:p>
            <a:pPr algn="ctr"/>
            <a:endParaRPr lang="fi-FI" sz="2400" b="1" dirty="0">
              <a:solidFill>
                <a:schemeClr val="accent5"/>
              </a:solidFill>
            </a:endParaRPr>
          </a:p>
        </p:txBody>
      </p:sp>
      <p:sp>
        <p:nvSpPr>
          <p:cNvPr id="3" name="Otsikko 1">
            <a:extLst>
              <a:ext uri="{FF2B5EF4-FFF2-40B4-BE49-F238E27FC236}">
                <a16:creationId xmlns:a16="http://schemas.microsoft.com/office/drawing/2014/main" id="{64442FF6-70C8-4D47-B50F-5D58E840AE74}"/>
              </a:ext>
            </a:extLst>
          </p:cNvPr>
          <p:cNvSpPr txBox="1">
            <a:spLocks/>
          </p:cNvSpPr>
          <p:nvPr/>
        </p:nvSpPr>
        <p:spPr>
          <a:xfrm>
            <a:off x="533400" y="1981200"/>
            <a:ext cx="8229600" cy="3276601"/>
          </a:xfrm>
          <a:prstGeom prst="rect">
            <a:avLst/>
          </a:prstGeom>
        </p:spPr>
        <p:txBody>
          <a:bodyPr/>
          <a:lstStyle>
            <a:lvl1pPr>
              <a:defRPr>
                <a:latin typeface="+mj-lt"/>
                <a:ea typeface="+mj-ea"/>
                <a:cs typeface="+mj-cs"/>
              </a:defRPr>
            </a:lvl1pPr>
          </a:lstStyle>
          <a:p>
            <a:pPr>
              <a:lnSpc>
                <a:spcPct val="107000"/>
              </a:lnSpc>
              <a:spcAft>
                <a:spcPts val="800"/>
              </a:spcAft>
            </a:pPr>
            <a:r>
              <a:rPr lang="fi-FI" sz="2000" b="1" dirty="0">
                <a:solidFill>
                  <a:schemeClr val="accent5"/>
                </a:solidFill>
              </a:rPr>
              <a:t>Tiedottaminen kilpailuista ja ennätyksistä</a:t>
            </a:r>
          </a:p>
          <a:p>
            <a:pPr>
              <a:lnSpc>
                <a:spcPct val="107000"/>
              </a:lnSpc>
              <a:spcAft>
                <a:spcPts val="800"/>
              </a:spcAft>
            </a:pPr>
            <a:endParaRPr lang="fi-FI" sz="1600" b="1" dirty="0">
              <a:solidFill>
                <a:schemeClr val="accent5"/>
              </a:solidFill>
            </a:endParaRPr>
          </a:p>
          <a:p>
            <a:pPr>
              <a:lnSpc>
                <a:spcPct val="107000"/>
              </a:lnSpc>
              <a:spcAft>
                <a:spcPts val="800"/>
              </a:spcAft>
            </a:pPr>
            <a:endParaRPr lang="fi-FI" sz="1600" b="1" dirty="0"/>
          </a:p>
          <a:p>
            <a:pPr>
              <a:lnSpc>
                <a:spcPct val="107000"/>
              </a:lnSpc>
              <a:spcAft>
                <a:spcPts val="800"/>
              </a:spcAft>
            </a:pPr>
            <a:r>
              <a:rPr lang="fi-FI" sz="1600" b="1" dirty="0">
                <a:latin typeface="+mn-lt"/>
              </a:rPr>
              <a:t>Miksi?</a:t>
            </a:r>
            <a:endParaRPr lang="fi-FI" sz="1600" dirty="0">
              <a:effectLst/>
              <a:latin typeface="+mn-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i-FI" sz="1600" dirty="0">
                <a:effectLst/>
                <a:latin typeface="+mn-lt"/>
                <a:ea typeface="Times New Roman" panose="02020603050405020304" pitchFamily="18" charset="0"/>
                <a:cs typeface="Times New Roman" panose="02020603050405020304" pitchFamily="18" charset="0"/>
              </a:rPr>
              <a:t>Olennainen osa Ilmailuliiton viestintää.</a:t>
            </a:r>
            <a:endParaRPr lang="fi-FI" sz="1600" dirty="0">
              <a:effectLst/>
              <a:latin typeface="+mn-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i-FI" sz="1600" dirty="0">
                <a:effectLst/>
                <a:latin typeface="+mn-lt"/>
                <a:ea typeface="Times New Roman" panose="02020603050405020304" pitchFamily="18" charset="0"/>
                <a:cs typeface="Times New Roman" panose="02020603050405020304" pitchFamily="18" charset="0"/>
              </a:rPr>
              <a:t>Lisää ilmailulajien tunnettavuutta ja nostaa ilmailuharrastuksen profiilia</a:t>
            </a:r>
            <a:endParaRPr lang="fi-FI" sz="1600" dirty="0">
              <a:effectLst/>
              <a:latin typeface="+mn-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i-FI" sz="1600" dirty="0">
                <a:latin typeface="+mn-lt"/>
                <a:ea typeface="Times New Roman" panose="02020603050405020304" pitchFamily="18" charset="0"/>
                <a:cs typeface="Times New Roman" panose="02020603050405020304" pitchFamily="18" charset="0"/>
              </a:rPr>
              <a:t>Helppo tapa  saada näkyvyyttä mediassa. V</a:t>
            </a:r>
            <a:r>
              <a:rPr lang="fi-FI" sz="1600" dirty="0">
                <a:effectLst/>
                <a:latin typeface="+mn-lt"/>
                <a:ea typeface="Times New Roman" panose="02020603050405020304" pitchFamily="18" charset="0"/>
                <a:cs typeface="Times New Roman" panose="02020603050405020304" pitchFamily="18" charset="0"/>
              </a:rPr>
              <a:t>oi tuoda uusia harrastajia ja parempia toimintaedellytyksiä</a:t>
            </a:r>
            <a:endParaRPr lang="fi-FI" sz="1600" dirty="0">
              <a:effectLst/>
              <a:latin typeface="+mn-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i-FI" sz="1600" dirty="0">
                <a:effectLst/>
                <a:latin typeface="+mn-lt"/>
                <a:ea typeface="Times New Roman" panose="02020603050405020304" pitchFamily="18" charset="0"/>
                <a:cs typeface="Times New Roman" panose="02020603050405020304" pitchFamily="18" charset="0"/>
              </a:rPr>
              <a:t>Media voi tehdä uutisia vain niistä asioista, mistä se tietää!</a:t>
            </a:r>
            <a:endParaRPr lang="fi-FI" sz="16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fi-FI" sz="1600" dirty="0">
                <a:effectLst/>
                <a:latin typeface="+mn-lt"/>
                <a:ea typeface="Times New Roman" panose="02020603050405020304" pitchFamily="18" charset="0"/>
                <a:cs typeface="Times New Roman" panose="02020603050405020304" pitchFamily="18" charset="0"/>
              </a:rPr>
              <a:t> </a:t>
            </a:r>
            <a:endParaRPr lang="fi-FI" sz="1600" dirty="0">
              <a:effectLst/>
              <a:latin typeface="+mn-lt"/>
              <a:ea typeface="Calibri" panose="020F0502020204030204" pitchFamily="34" charset="0"/>
              <a:cs typeface="Times New Roman" panose="02020603050405020304" pitchFamily="18" charset="0"/>
            </a:endParaRPr>
          </a:p>
        </p:txBody>
      </p:sp>
      <p:sp>
        <p:nvSpPr>
          <p:cNvPr id="4" name="Alaotsikko 2">
            <a:extLst>
              <a:ext uri="{FF2B5EF4-FFF2-40B4-BE49-F238E27FC236}">
                <a16:creationId xmlns:a16="http://schemas.microsoft.com/office/drawing/2014/main" id="{BADB805C-C181-4D30-9211-7C676B983DEB}"/>
              </a:ext>
            </a:extLst>
          </p:cNvPr>
          <p:cNvSpPr txBox="1">
            <a:spLocks/>
          </p:cNvSpPr>
          <p:nvPr/>
        </p:nvSpPr>
        <p:spPr>
          <a:xfrm>
            <a:off x="609600" y="685800"/>
            <a:ext cx="7696200" cy="57150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fi-FI" kern="0" dirty="0">
              <a:solidFill>
                <a:sysClr val="windowText" lastClr="000000"/>
              </a:solidFill>
            </a:endParaRPr>
          </a:p>
        </p:txBody>
      </p:sp>
    </p:spTree>
    <p:extLst>
      <p:ext uri="{BB962C8B-B14F-4D97-AF65-F5344CB8AC3E}">
        <p14:creationId xmlns:p14="http://schemas.microsoft.com/office/powerpoint/2010/main" val="3688013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8437241C-B6DF-4701-A1C1-ACEA084A1BBB}"/>
              </a:ext>
            </a:extLst>
          </p:cNvPr>
          <p:cNvSpPr/>
          <p:nvPr/>
        </p:nvSpPr>
        <p:spPr>
          <a:xfrm>
            <a:off x="381000" y="197346"/>
            <a:ext cx="8534400" cy="1938992"/>
          </a:xfrm>
          <a:prstGeom prst="rect">
            <a:avLst/>
          </a:prstGeom>
        </p:spPr>
        <p:txBody>
          <a:bodyPr wrap="square">
            <a:spAutoFit/>
          </a:bodyPr>
          <a:lstStyle/>
          <a:p>
            <a:pPr algn="ctr"/>
            <a:endParaRPr lang="fi-FI" sz="2400" b="1" dirty="0">
              <a:solidFill>
                <a:schemeClr val="accent5"/>
              </a:solidFill>
            </a:endParaRPr>
          </a:p>
          <a:p>
            <a:pPr algn="ctr"/>
            <a:endParaRPr lang="fi-FI" sz="2400" b="1" dirty="0">
              <a:solidFill>
                <a:schemeClr val="accent5"/>
              </a:solidFill>
            </a:endParaRPr>
          </a:p>
          <a:p>
            <a:pPr algn="ctr"/>
            <a:endParaRPr lang="fi-FI" sz="2400" b="1" dirty="0">
              <a:solidFill>
                <a:schemeClr val="accent5"/>
              </a:solidFill>
            </a:endParaRPr>
          </a:p>
          <a:p>
            <a:pPr algn="ctr"/>
            <a:endParaRPr lang="fi-FI" sz="2400" b="1" dirty="0">
              <a:solidFill>
                <a:schemeClr val="accent5"/>
              </a:solidFill>
            </a:endParaRPr>
          </a:p>
          <a:p>
            <a:pPr algn="ctr"/>
            <a:endParaRPr lang="fi-FI" sz="2400" b="1" dirty="0">
              <a:solidFill>
                <a:schemeClr val="accent5"/>
              </a:solidFill>
            </a:endParaRPr>
          </a:p>
        </p:txBody>
      </p:sp>
      <p:sp>
        <p:nvSpPr>
          <p:cNvPr id="3" name="Otsikko 1">
            <a:extLst>
              <a:ext uri="{FF2B5EF4-FFF2-40B4-BE49-F238E27FC236}">
                <a16:creationId xmlns:a16="http://schemas.microsoft.com/office/drawing/2014/main" id="{64442FF6-70C8-4D47-B50F-5D58E840AE74}"/>
              </a:ext>
            </a:extLst>
          </p:cNvPr>
          <p:cNvSpPr txBox="1">
            <a:spLocks/>
          </p:cNvSpPr>
          <p:nvPr/>
        </p:nvSpPr>
        <p:spPr>
          <a:xfrm>
            <a:off x="457200" y="1524000"/>
            <a:ext cx="8229600" cy="4876799"/>
          </a:xfrm>
          <a:prstGeom prst="rect">
            <a:avLst/>
          </a:prstGeom>
        </p:spPr>
        <p:txBody>
          <a:bodyPr/>
          <a:lstStyle>
            <a:lvl1pPr>
              <a:defRPr>
                <a:latin typeface="+mj-lt"/>
                <a:ea typeface="+mj-ea"/>
                <a:cs typeface="+mj-cs"/>
              </a:defRPr>
            </a:lvl1pPr>
          </a:lstStyle>
          <a:p>
            <a:pPr>
              <a:lnSpc>
                <a:spcPct val="107000"/>
              </a:lnSpc>
              <a:spcAft>
                <a:spcPts val="800"/>
              </a:spcAft>
            </a:pPr>
            <a:r>
              <a:rPr lang="fi-FI" sz="1600" b="1" dirty="0">
                <a:solidFill>
                  <a:schemeClr val="accent5"/>
                </a:solidFill>
              </a:rPr>
              <a:t>Kuka tiedottaa ja kenelle? </a:t>
            </a:r>
            <a:endParaRPr lang="fi-FI" sz="1600" b="1" dirty="0"/>
          </a:p>
          <a:p>
            <a:pPr>
              <a:lnSpc>
                <a:spcPct val="107000"/>
              </a:lnSpc>
              <a:spcAft>
                <a:spcPts val="800"/>
              </a:spcAft>
            </a:pPr>
            <a:r>
              <a:rPr lang="fi-FI" sz="1600" dirty="0">
                <a:effectLst/>
                <a:latin typeface="+mn-lt"/>
                <a:ea typeface="Times New Roman" panose="02020603050405020304" pitchFamily="18" charset="0"/>
                <a:cs typeface="Times New Roman" panose="02020603050405020304" pitchFamily="18" charset="0"/>
              </a:rPr>
              <a:t> </a:t>
            </a:r>
          </a:p>
          <a:p>
            <a:pPr>
              <a:lnSpc>
                <a:spcPct val="107000"/>
              </a:lnSpc>
              <a:spcAft>
                <a:spcPts val="800"/>
              </a:spcAft>
            </a:pPr>
            <a:r>
              <a:rPr lang="fi-FI" sz="1600" b="1" dirty="0">
                <a:effectLst/>
                <a:latin typeface="+mn-lt"/>
                <a:ea typeface="Times New Roman" panose="02020603050405020304" pitchFamily="18" charset="0"/>
                <a:cs typeface="Times New Roman" panose="02020603050405020304" pitchFamily="18" charset="0"/>
              </a:rPr>
              <a:t>Kilpailuorganisaatio </a:t>
            </a:r>
            <a:endParaRPr lang="fi-FI" sz="1600" b="1" dirty="0">
              <a:latin typeface="+mn-lt"/>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i-FI" sz="1600" dirty="0">
                <a:effectLst/>
                <a:latin typeface="+mn-lt"/>
                <a:ea typeface="Times New Roman" panose="02020603050405020304" pitchFamily="18" charset="0"/>
                <a:cs typeface="Times New Roman" panose="02020603050405020304" pitchFamily="18" charset="0"/>
              </a:rPr>
              <a:t>Tiedottaa itse omissa kanavissaan: internet-sivut ja some ym. </a:t>
            </a:r>
          </a:p>
          <a:p>
            <a:pPr marL="285750" indent="-285750">
              <a:lnSpc>
                <a:spcPct val="107000"/>
              </a:lnSpc>
              <a:spcAft>
                <a:spcPts val="800"/>
              </a:spcAft>
              <a:buFont typeface="Arial" panose="020B0604020202020204" pitchFamily="34" charset="0"/>
              <a:buChar char="•"/>
            </a:pPr>
            <a:r>
              <a:rPr lang="fi-FI" sz="1600" dirty="0">
                <a:effectLst/>
                <a:latin typeface="+mn-lt"/>
                <a:ea typeface="Times New Roman" panose="02020603050405020304" pitchFamily="18" charset="0"/>
                <a:cs typeface="Times New Roman" panose="02020603050405020304" pitchFamily="18" charset="0"/>
              </a:rPr>
              <a:t>Antaa paikalliseen mediaan juttuvinkin tai tiedotteen ennen tapahtumaa ja lähettää tapahtuman jälkeen toimitukseen tulokset, kuvia ja tiedotteen.</a:t>
            </a:r>
            <a:endParaRPr lang="fi-FI" sz="1600" dirty="0">
              <a:latin typeface="+mn-lt"/>
              <a:ea typeface="Times New Roman" panose="02020603050405020304" pitchFamily="18" charset="0"/>
              <a:cs typeface="Times New Roman" panose="02020603050405020304" pitchFamily="18" charset="0"/>
            </a:endParaRPr>
          </a:p>
          <a:p>
            <a:pPr>
              <a:lnSpc>
                <a:spcPct val="107000"/>
              </a:lnSpc>
              <a:spcAft>
                <a:spcPts val="800"/>
              </a:spcAft>
            </a:pPr>
            <a:endParaRPr lang="fi-FI" sz="16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fi-FI" sz="1600" b="1" dirty="0">
                <a:effectLst/>
                <a:latin typeface="+mn-lt"/>
                <a:ea typeface="Times New Roman" panose="02020603050405020304" pitchFamily="18" charset="0"/>
                <a:cs typeface="Times New Roman" panose="02020603050405020304" pitchFamily="18" charset="0"/>
              </a:rPr>
              <a:t>Ilmailuliitto</a:t>
            </a:r>
            <a:endParaRPr lang="fi-FI" sz="1600" b="1" dirty="0">
              <a:latin typeface="+mn-lt"/>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i-FI" sz="1600" dirty="0">
                <a:effectLst/>
                <a:latin typeface="+mn-lt"/>
                <a:ea typeface="Times New Roman" panose="02020603050405020304" pitchFamily="18" charset="0"/>
                <a:cs typeface="Times New Roman" panose="02020603050405020304" pitchFamily="18" charset="0"/>
              </a:rPr>
              <a:t>Kilpailuorganisaatio lähettää heti liittoon tulokset, kuvia ja tietoa jaettavaksi liiton kanavissa ja kilpailun voittajan kotikunnan paikallismediaan. </a:t>
            </a:r>
          </a:p>
          <a:p>
            <a:pPr marL="285750" indent="-285750">
              <a:lnSpc>
                <a:spcPct val="107000"/>
              </a:lnSpc>
              <a:spcAft>
                <a:spcPts val="800"/>
              </a:spcAft>
              <a:buFont typeface="Arial" panose="020B0604020202020204" pitchFamily="34" charset="0"/>
              <a:buChar char="•"/>
            </a:pPr>
            <a:r>
              <a:rPr lang="fi-FI" sz="1600" dirty="0">
                <a:effectLst/>
                <a:latin typeface="+mn-lt"/>
                <a:ea typeface="Times New Roman" panose="02020603050405020304" pitchFamily="18" charset="0"/>
                <a:cs typeface="Times New Roman" panose="02020603050405020304" pitchFamily="18" charset="0"/>
              </a:rPr>
              <a:t>Jos kilpailuorganisaatio jättää tiedottamatta, kilpailija voi kertoa tiedot liittoon ja mediaan.</a:t>
            </a:r>
          </a:p>
          <a:p>
            <a:pPr>
              <a:lnSpc>
                <a:spcPct val="107000"/>
              </a:lnSpc>
              <a:spcAft>
                <a:spcPts val="800"/>
              </a:spcAft>
            </a:pPr>
            <a:endParaRPr lang="fi-FI" sz="1600" dirty="0">
              <a:effectLst/>
              <a:latin typeface="+mn-lt"/>
              <a:ea typeface="Calibri" panose="020F0502020204030204" pitchFamily="34" charset="0"/>
              <a:cs typeface="Times New Roman" panose="02020603050405020304" pitchFamily="18" charset="0"/>
            </a:endParaRPr>
          </a:p>
        </p:txBody>
      </p:sp>
      <p:sp>
        <p:nvSpPr>
          <p:cNvPr id="4" name="Alaotsikko 2">
            <a:extLst>
              <a:ext uri="{FF2B5EF4-FFF2-40B4-BE49-F238E27FC236}">
                <a16:creationId xmlns:a16="http://schemas.microsoft.com/office/drawing/2014/main" id="{BADB805C-C181-4D30-9211-7C676B983DEB}"/>
              </a:ext>
            </a:extLst>
          </p:cNvPr>
          <p:cNvSpPr txBox="1">
            <a:spLocks/>
          </p:cNvSpPr>
          <p:nvPr/>
        </p:nvSpPr>
        <p:spPr>
          <a:xfrm>
            <a:off x="609600" y="685800"/>
            <a:ext cx="7696200" cy="57150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fi-FI" kern="0" dirty="0">
              <a:solidFill>
                <a:sysClr val="windowText" lastClr="000000"/>
              </a:solidFill>
            </a:endParaRPr>
          </a:p>
        </p:txBody>
      </p:sp>
    </p:spTree>
    <p:extLst>
      <p:ext uri="{BB962C8B-B14F-4D97-AF65-F5344CB8AC3E}">
        <p14:creationId xmlns:p14="http://schemas.microsoft.com/office/powerpoint/2010/main" val="731941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731DE70-5B15-4B9D-988F-62168B59BCE0}"/>
              </a:ext>
            </a:extLst>
          </p:cNvPr>
          <p:cNvPicPr>
            <a:picLocks noChangeAspect="1"/>
          </p:cNvPicPr>
          <p:nvPr/>
        </p:nvPicPr>
        <p:blipFill>
          <a:blip r:embed="rId2"/>
          <a:stretch>
            <a:fillRect/>
          </a:stretch>
        </p:blipFill>
        <p:spPr>
          <a:xfrm>
            <a:off x="1143000" y="762000"/>
            <a:ext cx="6591300" cy="5648175"/>
          </a:xfrm>
          <a:prstGeom prst="rect">
            <a:avLst/>
          </a:prstGeom>
        </p:spPr>
      </p:pic>
    </p:spTree>
    <p:extLst>
      <p:ext uri="{BB962C8B-B14F-4D97-AF65-F5344CB8AC3E}">
        <p14:creationId xmlns:p14="http://schemas.microsoft.com/office/powerpoint/2010/main" val="2625351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3654C8AA-8F47-4B5E-9520-098EB1E5A5A7}"/>
              </a:ext>
            </a:extLst>
          </p:cNvPr>
          <p:cNvSpPr txBox="1"/>
          <p:nvPr/>
        </p:nvSpPr>
        <p:spPr>
          <a:xfrm>
            <a:off x="609600" y="838200"/>
            <a:ext cx="7924800" cy="6161367"/>
          </a:xfrm>
          <a:prstGeom prst="rect">
            <a:avLst/>
          </a:prstGeom>
          <a:noFill/>
        </p:spPr>
        <p:txBody>
          <a:bodyPr wrap="square">
            <a:spAutoFit/>
          </a:bodyPr>
          <a:lstStyle/>
          <a:p>
            <a:pPr>
              <a:lnSpc>
                <a:spcPct val="107000"/>
              </a:lnSpc>
              <a:spcAft>
                <a:spcPts val="800"/>
              </a:spcAft>
            </a:pPr>
            <a:r>
              <a:rPr lang="fi-FI" sz="1600" b="1" dirty="0">
                <a:effectLst/>
                <a:ea typeface="Times New Roman" panose="02020603050405020304" pitchFamily="18" charset="0"/>
                <a:cs typeface="Times New Roman" panose="02020603050405020304" pitchFamily="18" charset="0"/>
              </a:rPr>
              <a:t> </a:t>
            </a:r>
            <a:r>
              <a:rPr lang="fi-FI" sz="1600" b="1" dirty="0">
                <a:solidFill>
                  <a:schemeClr val="accent5"/>
                </a:solidFill>
              </a:rPr>
              <a:t>Miten?</a:t>
            </a:r>
          </a:p>
          <a:p>
            <a:pPr>
              <a:lnSpc>
                <a:spcPct val="107000"/>
              </a:lnSpc>
              <a:spcAft>
                <a:spcPts val="800"/>
              </a:spcAft>
            </a:pPr>
            <a:endParaRPr lang="fi-FI" sz="1600" b="1" dirty="0">
              <a:effectLst/>
              <a:ea typeface="Calibri" panose="020F0502020204030204" pitchFamily="34" charset="0"/>
              <a:cs typeface="Times New Roman" panose="02020603050405020304" pitchFamily="18" charset="0"/>
            </a:endParaRPr>
          </a:p>
          <a:p>
            <a:pPr>
              <a:lnSpc>
                <a:spcPct val="107000"/>
              </a:lnSpc>
              <a:spcAft>
                <a:spcPts val="800"/>
              </a:spcAft>
            </a:pPr>
            <a:r>
              <a:rPr lang="fi-FI" sz="1600" b="1" i="1" dirty="0">
                <a:effectLst/>
                <a:ea typeface="Times New Roman" panose="02020603050405020304" pitchFamily="18" charset="0"/>
                <a:cs typeface="Times New Roman" panose="02020603050405020304" pitchFamily="18" charset="0"/>
              </a:rPr>
              <a:t>Ennakkotiedote mediaan</a:t>
            </a:r>
          </a:p>
          <a:p>
            <a:pPr marL="285750" indent="-285750">
              <a:lnSpc>
                <a:spcPct val="107000"/>
              </a:lnSpc>
              <a:spcAft>
                <a:spcPts val="800"/>
              </a:spcAft>
              <a:buFont typeface="Arial" panose="020B0604020202020204" pitchFamily="34" charset="0"/>
              <a:buChar char="•"/>
            </a:pPr>
            <a:r>
              <a:rPr lang="fi-FI" sz="1600" dirty="0">
                <a:effectLst/>
                <a:ea typeface="Times New Roman" panose="02020603050405020304" pitchFamily="18" charset="0"/>
                <a:cs typeface="Times New Roman" panose="02020603050405020304" pitchFamily="18" charset="0"/>
              </a:rPr>
              <a:t>Kerro, mitä tapahtuu, missä ja milloin. </a:t>
            </a:r>
          </a:p>
          <a:p>
            <a:pPr marL="285750" indent="-285750">
              <a:lnSpc>
                <a:spcPct val="107000"/>
              </a:lnSpc>
              <a:spcAft>
                <a:spcPts val="800"/>
              </a:spcAft>
              <a:buFont typeface="Arial" panose="020B0604020202020204" pitchFamily="34" charset="0"/>
              <a:buChar char="•"/>
            </a:pPr>
            <a:r>
              <a:rPr lang="fi-FI" sz="1600" dirty="0">
                <a:effectLst/>
                <a:ea typeface="Times New Roman" panose="02020603050405020304" pitchFamily="18" charset="0"/>
                <a:cs typeface="Times New Roman" panose="02020603050405020304" pitchFamily="18" charset="0"/>
              </a:rPr>
              <a:t>Kerro, miten kyseisessä lajissa kilpaillaan. </a:t>
            </a:r>
          </a:p>
          <a:p>
            <a:pPr marL="285750" indent="-285750">
              <a:lnSpc>
                <a:spcPct val="107000"/>
              </a:lnSpc>
              <a:spcAft>
                <a:spcPts val="800"/>
              </a:spcAft>
              <a:buFont typeface="Arial" panose="020B0604020202020204" pitchFamily="34" charset="0"/>
              <a:buChar char="•"/>
            </a:pPr>
            <a:r>
              <a:rPr lang="fi-FI" sz="1600" dirty="0">
                <a:effectLst/>
                <a:ea typeface="Times New Roman" panose="02020603050405020304" pitchFamily="18" charset="0"/>
                <a:cs typeface="Times New Roman" panose="02020603050405020304" pitchFamily="18" charset="0"/>
              </a:rPr>
              <a:t>Kutsu yleisö ja toimittaja paikalle. </a:t>
            </a:r>
          </a:p>
          <a:p>
            <a:pPr marL="285750" indent="-285750">
              <a:lnSpc>
                <a:spcPct val="107000"/>
              </a:lnSpc>
              <a:spcAft>
                <a:spcPts val="800"/>
              </a:spcAft>
              <a:buFont typeface="Arial" panose="020B0604020202020204" pitchFamily="34" charset="0"/>
              <a:buChar char="•"/>
            </a:pPr>
            <a:r>
              <a:rPr lang="fi-FI" sz="1600" dirty="0">
                <a:effectLst/>
                <a:ea typeface="Times New Roman" panose="02020603050405020304" pitchFamily="18" charset="0"/>
                <a:cs typeface="Times New Roman" panose="02020603050405020304" pitchFamily="18" charset="0"/>
              </a:rPr>
              <a:t>Laita tiedotteeseen yhteystietosi.</a:t>
            </a:r>
          </a:p>
          <a:p>
            <a:pPr marL="285750"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rPr>
              <a:t>Kerro lisätietoja, esimerkiksi liiton www-sivut.</a:t>
            </a:r>
            <a:endParaRPr lang="fi-FI" sz="1600" dirty="0">
              <a:effectLst/>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fi-FI" sz="1600" dirty="0">
              <a:effectLst/>
              <a:ea typeface="Calibri" panose="020F0502020204030204" pitchFamily="34" charset="0"/>
              <a:cs typeface="Times New Roman" panose="02020603050405020304" pitchFamily="18" charset="0"/>
            </a:endParaRPr>
          </a:p>
          <a:p>
            <a:pPr>
              <a:lnSpc>
                <a:spcPct val="107000"/>
              </a:lnSpc>
              <a:spcAft>
                <a:spcPts val="800"/>
              </a:spcAft>
            </a:pPr>
            <a:r>
              <a:rPr lang="fi-FI" sz="1600" b="1" i="1" dirty="0">
                <a:effectLst/>
                <a:ea typeface="Times New Roman" panose="02020603050405020304" pitchFamily="18" charset="0"/>
                <a:cs typeface="Times New Roman" panose="02020603050405020304" pitchFamily="18" charset="0"/>
              </a:rPr>
              <a:t>Kilpailuiden jälkeinen mediatiedote</a:t>
            </a:r>
          </a:p>
          <a:p>
            <a:pPr marL="285750"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rPr>
              <a:t>Kerro kilpailuiden </a:t>
            </a:r>
            <a:r>
              <a:rPr lang="fi-FI" sz="1600" dirty="0">
                <a:effectLst/>
                <a:ea typeface="Times New Roman" panose="02020603050405020304" pitchFamily="18" charset="0"/>
                <a:cs typeface="Times New Roman" panose="02020603050405020304" pitchFamily="18" charset="0"/>
              </a:rPr>
              <a:t>kolme parasta ja linkki tuloksiin.</a:t>
            </a:r>
          </a:p>
          <a:p>
            <a:pPr marL="285750"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rPr>
              <a:t>S</a:t>
            </a:r>
            <a:r>
              <a:rPr lang="fi-FI" sz="1600" dirty="0">
                <a:effectLst/>
                <a:ea typeface="Times New Roman" panose="02020603050405020304" pitchFamily="18" charset="0"/>
                <a:cs typeface="Times New Roman" panose="02020603050405020304" pitchFamily="18" charset="0"/>
              </a:rPr>
              <a:t>elosta, miten kilpailu meni. Kerro uudelleen, miten lajissa kilpaillaan. </a:t>
            </a:r>
          </a:p>
          <a:p>
            <a:pPr marL="285750" indent="-285750">
              <a:lnSpc>
                <a:spcPct val="107000"/>
              </a:lnSpc>
              <a:spcAft>
                <a:spcPts val="800"/>
              </a:spcAft>
              <a:buFont typeface="Arial" panose="020B0604020202020204" pitchFamily="34" charset="0"/>
              <a:buChar char="•"/>
            </a:pPr>
            <a:r>
              <a:rPr lang="fi-FI" sz="1600" dirty="0">
                <a:effectLst/>
                <a:ea typeface="Times New Roman" panose="02020603050405020304" pitchFamily="18" charset="0"/>
                <a:cs typeface="Times New Roman" panose="02020603050405020304" pitchFamily="18" charset="0"/>
              </a:rPr>
              <a:t>Liitä mukaan kuva ja kuvateksti, jossa kerrot kuvassa olevien ihmisten nimet ja mitä kuvassa tapahtuu. </a:t>
            </a:r>
            <a:r>
              <a:rPr lang="fi-FI" sz="1600" dirty="0">
                <a:ea typeface="Times New Roman" panose="02020603050405020304" pitchFamily="18" charset="0"/>
                <a:cs typeface="Times New Roman" panose="02020603050405020304" pitchFamily="18" charset="0"/>
              </a:rPr>
              <a:t>Kiinnitä huomiota myös siihen, mitä kuvan taustalla näkyy.</a:t>
            </a:r>
            <a:endParaRPr lang="fi-FI" sz="1600" dirty="0">
              <a:effectLst/>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fi-FI" sz="1600" dirty="0">
                <a:effectLst/>
                <a:ea typeface="Times New Roman" panose="02020603050405020304" pitchFamily="18" charset="0"/>
                <a:cs typeface="Times New Roman" panose="02020603050405020304" pitchFamily="18" charset="0"/>
              </a:rPr>
              <a:t>Laita tiedotteeseen yhteystietosi.</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0242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3654C8AA-8F47-4B5E-9520-098EB1E5A5A7}"/>
              </a:ext>
            </a:extLst>
          </p:cNvPr>
          <p:cNvSpPr txBox="1"/>
          <p:nvPr/>
        </p:nvSpPr>
        <p:spPr>
          <a:xfrm>
            <a:off x="914400" y="1526985"/>
            <a:ext cx="7620000" cy="2969403"/>
          </a:xfrm>
          <a:prstGeom prst="rect">
            <a:avLst/>
          </a:prstGeom>
          <a:noFill/>
        </p:spPr>
        <p:txBody>
          <a:bodyPr wrap="square">
            <a:spAutoFit/>
          </a:bodyPr>
          <a:lstStyle/>
          <a:p>
            <a:pPr>
              <a:lnSpc>
                <a:spcPct val="107000"/>
              </a:lnSpc>
              <a:spcAft>
                <a:spcPts val="800"/>
              </a:spcAft>
            </a:pPr>
            <a:r>
              <a:rPr lang="fi-FI" sz="1600" b="1" dirty="0">
                <a:effectLst/>
                <a:ea typeface="Times New Roman" panose="02020603050405020304" pitchFamily="18" charset="0"/>
                <a:cs typeface="Times New Roman" panose="02020603050405020304" pitchFamily="18" charset="0"/>
              </a:rPr>
              <a:t> </a:t>
            </a:r>
            <a:r>
              <a:rPr lang="fi-FI" sz="1600" b="1" dirty="0">
                <a:solidFill>
                  <a:schemeClr val="accent5"/>
                </a:solidFill>
                <a:latin typeface="+mj-lt"/>
              </a:rPr>
              <a:t>Sosiaalinen media</a:t>
            </a:r>
          </a:p>
          <a:p>
            <a:pPr>
              <a:lnSpc>
                <a:spcPct val="107000"/>
              </a:lnSpc>
              <a:spcAft>
                <a:spcPts val="800"/>
              </a:spcAft>
            </a:pPr>
            <a:endParaRPr lang="fi-FI" sz="1600" b="1" dirty="0">
              <a:solidFill>
                <a:schemeClr val="accent5"/>
              </a:solidFill>
            </a:endParaRPr>
          </a:p>
          <a:p>
            <a:pPr marL="285750" indent="-285750">
              <a:lnSpc>
                <a:spcPct val="107000"/>
              </a:lnSpc>
              <a:spcAft>
                <a:spcPts val="800"/>
              </a:spcAft>
              <a:buFont typeface="Arial" panose="020B0604020202020204" pitchFamily="34" charset="0"/>
              <a:buChar char="•"/>
            </a:pPr>
            <a:r>
              <a:rPr lang="fi-FI" sz="1600" dirty="0">
                <a:effectLst/>
                <a:ea typeface="Times New Roman" panose="02020603050405020304" pitchFamily="18" charset="0"/>
                <a:cs typeface="Times New Roman" panose="02020603050405020304" pitchFamily="18" charset="0"/>
              </a:rPr>
              <a:t>Suunnittele etukäteen, miten ja missä kanavassa viestit ja kenet haluat tavoittaa.</a:t>
            </a:r>
          </a:p>
          <a:p>
            <a:pPr marL="285750"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rPr>
              <a:t>Päivitä ennen kilpailuja, kilpailuiden aikana ja jälkeen.</a:t>
            </a:r>
          </a:p>
          <a:p>
            <a:pPr marL="285750" indent="-285750">
              <a:lnSpc>
                <a:spcPct val="107000"/>
              </a:lnSpc>
              <a:spcAft>
                <a:spcPts val="800"/>
              </a:spcAft>
              <a:buFont typeface="Arial" panose="020B0604020202020204" pitchFamily="34" charset="0"/>
              <a:buChar char="•"/>
            </a:pPr>
            <a:r>
              <a:rPr lang="fi-FI" sz="1600" dirty="0">
                <a:effectLst/>
                <a:ea typeface="Times New Roman" panose="02020603050405020304" pitchFamily="18" charset="0"/>
                <a:cs typeface="Times New Roman" panose="02020603050405020304" pitchFamily="18" charset="0"/>
              </a:rPr>
              <a:t>Kerro l</a:t>
            </a:r>
            <a:r>
              <a:rPr lang="fi-FI" sz="1600" dirty="0">
                <a:ea typeface="Times New Roman" panose="02020603050405020304" pitchFamily="18" charset="0"/>
                <a:cs typeface="Times New Roman" panose="02020603050405020304" pitchFamily="18" charset="0"/>
              </a:rPr>
              <a:t>iittoon – viestintäpäällikkö jakaa päivityksiä liiton some-kanavissa</a:t>
            </a:r>
          </a:p>
          <a:p>
            <a:pPr marL="285750" indent="-285750">
              <a:lnSpc>
                <a:spcPct val="107000"/>
              </a:lnSpc>
              <a:spcAft>
                <a:spcPts val="800"/>
              </a:spcAft>
              <a:buFont typeface="Arial" panose="020B0604020202020204" pitchFamily="34" charset="0"/>
              <a:buChar char="•"/>
            </a:pPr>
            <a:r>
              <a:rPr lang="fi-FI" sz="1600" dirty="0">
                <a:ea typeface="Times New Roman" panose="02020603050405020304" pitchFamily="18" charset="0"/>
                <a:cs typeface="Times New Roman" panose="02020603050405020304" pitchFamily="18" charset="0"/>
              </a:rPr>
              <a:t>Käytä kuvia ja valitse ne huolellisesti. </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976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87E5A29A-9D15-49BF-B170-33EF56147822}"/>
              </a:ext>
            </a:extLst>
          </p:cNvPr>
          <p:cNvSpPr/>
          <p:nvPr/>
        </p:nvSpPr>
        <p:spPr>
          <a:xfrm>
            <a:off x="381000" y="228598"/>
            <a:ext cx="8534400" cy="369332"/>
          </a:xfrm>
          <a:prstGeom prst="rect">
            <a:avLst/>
          </a:prstGeom>
        </p:spPr>
        <p:txBody>
          <a:bodyPr wrap="square">
            <a:spAutoFit/>
          </a:bodyPr>
          <a:lstStyle/>
          <a:p>
            <a:pPr algn="ctr"/>
            <a:endParaRPr lang="fi-FI" dirty="0"/>
          </a:p>
        </p:txBody>
      </p:sp>
      <p:sp>
        <p:nvSpPr>
          <p:cNvPr id="4" name="Tekstiruutu 3">
            <a:extLst>
              <a:ext uri="{FF2B5EF4-FFF2-40B4-BE49-F238E27FC236}">
                <a16:creationId xmlns:a16="http://schemas.microsoft.com/office/drawing/2014/main" id="{D48CB8CE-47E0-4D6D-B39E-0AFB9E233D3E}"/>
              </a:ext>
            </a:extLst>
          </p:cNvPr>
          <p:cNvSpPr txBox="1"/>
          <p:nvPr/>
        </p:nvSpPr>
        <p:spPr>
          <a:xfrm>
            <a:off x="571500" y="762000"/>
            <a:ext cx="8001000" cy="6545382"/>
          </a:xfrm>
          <a:prstGeom prst="rect">
            <a:avLst/>
          </a:prstGeom>
          <a:noFill/>
        </p:spPr>
        <p:txBody>
          <a:bodyPr wrap="square">
            <a:spAutoFit/>
          </a:bodyPr>
          <a:lstStyle/>
          <a:p>
            <a:pPr>
              <a:spcAft>
                <a:spcPts val="800"/>
              </a:spcAft>
            </a:pPr>
            <a:r>
              <a:rPr lang="fi-FI" sz="1600" b="1" dirty="0">
                <a:solidFill>
                  <a:schemeClr val="accent5"/>
                </a:solidFill>
              </a:rPr>
              <a:t>Malli ennen kilpailuja lähetettävästä mediatiedotteesta</a:t>
            </a:r>
            <a:endParaRPr lang="fi-FI" sz="1600" b="1" dirty="0">
              <a:effectLst/>
              <a:ea typeface="Calibri" panose="020F0502020204030204" pitchFamily="34" charset="0"/>
              <a:cs typeface="Times New Roman" panose="02020603050405020304" pitchFamily="18" charset="0"/>
            </a:endParaRPr>
          </a:p>
          <a:p>
            <a:pPr>
              <a:spcAft>
                <a:spcPts val="800"/>
              </a:spcAft>
            </a:pPr>
            <a:r>
              <a:rPr lang="fi-FI" sz="1600" dirty="0">
                <a:effectLst/>
                <a:ea typeface="Calibri" panose="020F0502020204030204" pitchFamily="34" charset="0"/>
                <a:cs typeface="Times New Roman" panose="02020603050405020304" pitchFamily="18" charset="0"/>
              </a:rPr>
              <a:t> </a:t>
            </a:r>
          </a:p>
          <a:p>
            <a:pPr>
              <a:spcAft>
                <a:spcPts val="800"/>
              </a:spcAft>
            </a:pPr>
            <a:r>
              <a:rPr lang="fi-FI" sz="1600" b="1" dirty="0" err="1">
                <a:effectLst/>
                <a:ea typeface="Calibri" panose="020F0502020204030204" pitchFamily="34" charset="0"/>
                <a:cs typeface="Times New Roman" panose="02020603050405020304" pitchFamily="18" charset="0"/>
              </a:rPr>
              <a:t>Maaliinlaskun</a:t>
            </a:r>
            <a:r>
              <a:rPr lang="fi-FI" sz="1600" b="1" dirty="0">
                <a:effectLst/>
                <a:ea typeface="Calibri" panose="020F0502020204030204" pitchFamily="34" charset="0"/>
                <a:cs typeface="Times New Roman" panose="02020603050405020304" pitchFamily="18" charset="0"/>
              </a:rPr>
              <a:t> SM-kilpailut Saukkolassa</a:t>
            </a:r>
            <a:endParaRPr lang="fi-FI" sz="1600" dirty="0">
              <a:effectLst/>
              <a:ea typeface="Calibri" panose="020F0502020204030204" pitchFamily="34" charset="0"/>
              <a:cs typeface="Times New Roman" panose="02020603050405020304" pitchFamily="18" charset="0"/>
            </a:endParaRPr>
          </a:p>
          <a:p>
            <a:pPr>
              <a:spcAft>
                <a:spcPts val="800"/>
              </a:spcAft>
            </a:pPr>
            <a:r>
              <a:rPr lang="fi-FI" sz="1600" dirty="0">
                <a:effectLst/>
                <a:ea typeface="Calibri" panose="020F0502020204030204" pitchFamily="34" charset="0"/>
                <a:cs typeface="Times New Roman" panose="02020603050405020304" pitchFamily="18" charset="0"/>
              </a:rPr>
              <a:t>Saukkolan ilmailukerho ry järjestää moottorikoneiden </a:t>
            </a:r>
            <a:r>
              <a:rPr lang="fi-FI" sz="1600" dirty="0" err="1">
                <a:effectLst/>
                <a:ea typeface="Calibri" panose="020F0502020204030204" pitchFamily="34" charset="0"/>
                <a:cs typeface="Times New Roman" panose="02020603050405020304" pitchFamily="18" charset="0"/>
              </a:rPr>
              <a:t>maaliinlaskun</a:t>
            </a:r>
            <a:r>
              <a:rPr lang="fi-FI" sz="1600" dirty="0">
                <a:effectLst/>
                <a:ea typeface="Calibri" panose="020F0502020204030204" pitchFamily="34" charset="0"/>
                <a:cs typeface="Times New Roman" panose="02020603050405020304" pitchFamily="18" charset="0"/>
              </a:rPr>
              <a:t> SM-kilpailut 15.6. Saukkolan lentokentällä. Kilpailupaikan osoite on: Saukkopolku 2, Lohja. Kilpailut alkavat kello 9.00 kilpailijoiden infotilaisuudella, ja lentäminen alkaa kello 10.00. Palkintojenjako järjestetään kello 13.00. </a:t>
            </a:r>
          </a:p>
          <a:p>
            <a:pPr>
              <a:spcAft>
                <a:spcPts val="800"/>
              </a:spcAft>
            </a:pPr>
            <a:r>
              <a:rPr lang="fi-FI" sz="1600" dirty="0">
                <a:effectLst/>
                <a:ea typeface="Calibri" panose="020F0502020204030204" pitchFamily="34" charset="0"/>
                <a:cs typeface="Times New Roman" panose="02020603050405020304" pitchFamily="18" charset="0"/>
              </a:rPr>
              <a:t>      </a:t>
            </a:r>
            <a:r>
              <a:rPr lang="fi-FI" sz="1600" dirty="0" err="1">
                <a:effectLst/>
                <a:ea typeface="Calibri" panose="020F0502020204030204" pitchFamily="34" charset="0"/>
                <a:cs typeface="Times New Roman" panose="02020603050405020304" pitchFamily="18" charset="0"/>
              </a:rPr>
              <a:t>Maaliinlaskukilpailuissa</a:t>
            </a:r>
            <a:r>
              <a:rPr lang="fi-FI" sz="1600" dirty="0">
                <a:effectLst/>
                <a:ea typeface="Calibri" panose="020F0502020204030204" pitchFamily="34" charset="0"/>
                <a:cs typeface="Times New Roman" panose="02020603050405020304" pitchFamily="18" charset="0"/>
              </a:rPr>
              <a:t> selvitetään, kuka lentäjistä osaa laskeutua tarkimmin niin sanotulle nollaviivalle. Virhepisteitä saa, jos laskeutuminen ei osu viivalle vaan jää vajaaksi tai menee pitkäksi. Etäisyys mitataan siitä kohdasta, mihin laskutelineen pyörä ensimmäiseksi osuu.</a:t>
            </a:r>
          </a:p>
          <a:p>
            <a:pPr>
              <a:spcAft>
                <a:spcPts val="800"/>
              </a:spcAft>
            </a:pPr>
            <a:r>
              <a:rPr lang="fi-FI" sz="1600" dirty="0">
                <a:effectLst/>
                <a:ea typeface="Calibri" panose="020F0502020204030204" pitchFamily="34" charset="0"/>
                <a:cs typeface="Times New Roman" panose="02020603050405020304" pitchFamily="18" charset="0"/>
              </a:rPr>
              <a:t>     Toimittajat ja yleisö ovat tervetulleita tapahtumaan. Paikalla on myös </a:t>
            </a:r>
            <a:r>
              <a:rPr lang="fi-FI" sz="1600" dirty="0" err="1">
                <a:effectLst/>
                <a:ea typeface="Calibri" panose="020F0502020204030204" pitchFamily="34" charset="0"/>
                <a:cs typeface="Times New Roman" panose="02020603050405020304" pitchFamily="18" charset="0"/>
              </a:rPr>
              <a:t>puffetti</a:t>
            </a:r>
            <a:r>
              <a:rPr lang="fi-FI" sz="1600" dirty="0">
                <a:effectLst/>
                <a:ea typeface="Calibri" panose="020F0502020204030204" pitchFamily="34" charset="0"/>
                <a:cs typeface="Times New Roman" panose="02020603050405020304" pitchFamily="18" charset="0"/>
              </a:rPr>
              <a:t>.</a:t>
            </a:r>
          </a:p>
          <a:p>
            <a:pPr>
              <a:spcAft>
                <a:spcPts val="800"/>
              </a:spcAft>
            </a:pPr>
            <a:endParaRPr lang="fi-FI" sz="1600" dirty="0">
              <a:effectLst/>
              <a:ea typeface="Calibri" panose="020F0502020204030204" pitchFamily="34" charset="0"/>
              <a:cs typeface="Times New Roman" panose="02020603050405020304" pitchFamily="18" charset="0"/>
            </a:endParaRPr>
          </a:p>
          <a:p>
            <a:pPr>
              <a:spcAft>
                <a:spcPts val="800"/>
              </a:spcAft>
            </a:pPr>
            <a:r>
              <a:rPr lang="fi-FI" sz="1600" b="1" dirty="0">
                <a:solidFill>
                  <a:srgbClr val="333333"/>
                </a:solidFill>
                <a:effectLst/>
                <a:ea typeface="Calibri" panose="020F0502020204030204" pitchFamily="34" charset="0"/>
                <a:cs typeface="Times New Roman" panose="02020603050405020304" pitchFamily="18" charset="0"/>
              </a:rPr>
              <a:t>Lisätietoja </a:t>
            </a:r>
            <a:endParaRPr lang="fi-FI" sz="1600" dirty="0">
              <a:effectLst/>
              <a:ea typeface="Calibri" panose="020F0502020204030204" pitchFamily="34" charset="0"/>
              <a:cs typeface="Times New Roman" panose="02020603050405020304" pitchFamily="18" charset="0"/>
            </a:endParaRPr>
          </a:p>
          <a:p>
            <a:pPr>
              <a:spcAft>
                <a:spcPts val="800"/>
              </a:spcAft>
            </a:pPr>
            <a:r>
              <a:rPr lang="fi-FI" sz="1600" dirty="0">
                <a:solidFill>
                  <a:srgbClr val="333333"/>
                </a:solidFill>
                <a:effectLst/>
                <a:ea typeface="Calibri" panose="020F0502020204030204" pitchFamily="34" charset="0"/>
                <a:cs typeface="Times New Roman" panose="02020603050405020304" pitchFamily="18" charset="0"/>
              </a:rPr>
              <a:t>Kilpailuiden johtaja</a:t>
            </a:r>
          </a:p>
          <a:p>
            <a:pPr>
              <a:spcAft>
                <a:spcPts val="800"/>
              </a:spcAft>
            </a:pPr>
            <a:r>
              <a:rPr lang="fi-FI" sz="1600" dirty="0">
                <a:solidFill>
                  <a:srgbClr val="333333"/>
                </a:solidFill>
                <a:effectLst/>
                <a:ea typeface="Calibri" panose="020F0502020204030204" pitchFamily="34" charset="0"/>
                <a:cs typeface="Times New Roman" panose="02020603050405020304" pitchFamily="18" charset="0"/>
              </a:rPr>
              <a:t>Matti Meikäläinen</a:t>
            </a:r>
            <a:endParaRPr lang="fi-FI" sz="1600" dirty="0">
              <a:ea typeface="Calibri" panose="020F0502020204030204" pitchFamily="34" charset="0"/>
              <a:cs typeface="Times New Roman" panose="02020603050405020304" pitchFamily="18" charset="0"/>
            </a:endParaRPr>
          </a:p>
          <a:p>
            <a:pPr>
              <a:spcAft>
                <a:spcPts val="800"/>
              </a:spcAft>
            </a:pPr>
            <a:r>
              <a:rPr lang="fi-FI" sz="1600" u="sng" dirty="0">
                <a:solidFill>
                  <a:srgbClr val="0000FF"/>
                </a:solidFill>
                <a:effectLst/>
                <a:ea typeface="Calibri" panose="020F0502020204030204" pitchFamily="34" charset="0"/>
                <a:cs typeface="Times New Roman" panose="02020603050405020304" pitchFamily="18" charset="0"/>
                <a:hlinkClick r:id="rId2"/>
              </a:rPr>
              <a:t>matti.meikalainen@saukkolanilmailukerho.fi</a:t>
            </a:r>
            <a:endParaRPr lang="fi-FI" sz="1600" dirty="0">
              <a:effectLst/>
              <a:ea typeface="Calibri" panose="020F0502020204030204" pitchFamily="34" charset="0"/>
              <a:cs typeface="Times New Roman" panose="02020603050405020304" pitchFamily="18" charset="0"/>
            </a:endParaRPr>
          </a:p>
          <a:p>
            <a:pPr>
              <a:spcAft>
                <a:spcPts val="800"/>
              </a:spcAft>
            </a:pPr>
            <a:r>
              <a:rPr lang="fi-FI" sz="1600" dirty="0">
                <a:solidFill>
                  <a:srgbClr val="333333"/>
                </a:solidFill>
                <a:effectLst/>
                <a:ea typeface="Calibri" panose="020F0502020204030204" pitchFamily="34" charset="0"/>
                <a:cs typeface="Times New Roman" panose="02020603050405020304" pitchFamily="18" charset="0"/>
              </a:rPr>
              <a:t>040 123 456</a:t>
            </a:r>
            <a:endParaRPr lang="fi-FI" sz="1600" dirty="0">
              <a:effectLst/>
              <a:ea typeface="Calibri" panose="020F0502020204030204" pitchFamily="34" charset="0"/>
              <a:cs typeface="Times New Roman" panose="02020603050405020304" pitchFamily="18" charset="0"/>
            </a:endParaRPr>
          </a:p>
          <a:p>
            <a:pPr>
              <a:spcAft>
                <a:spcPts val="800"/>
              </a:spcAft>
            </a:pPr>
            <a:r>
              <a:rPr lang="fi-FI" sz="1800" dirty="0">
                <a:effectLst/>
                <a:ea typeface="Calibri" panose="020F0502020204030204" pitchFamily="34" charset="0"/>
                <a:cs typeface="Times New Roman" panose="02020603050405020304" pitchFamily="18" charset="0"/>
              </a:rPr>
              <a:t> </a:t>
            </a:r>
            <a:r>
              <a:rPr lang="fi-FI" sz="1800" dirty="0">
                <a:ea typeface="Calibri" panose="020F0502020204030204" pitchFamily="34" charset="0"/>
                <a:cs typeface="Times New Roman" panose="02020603050405020304" pitchFamily="18" charset="0"/>
              </a:rPr>
              <a:t>Perustietoja harraste- ja urheiluilmailusta: www.ilmailuliitto.fi</a:t>
            </a:r>
            <a:endParaRPr lang="fi-FI" sz="1800" dirty="0">
              <a:effectLst/>
              <a:ea typeface="Calibri" panose="020F0502020204030204" pitchFamily="34" charset="0"/>
              <a:cs typeface="Times New Roman" panose="02020603050405020304" pitchFamily="18" charset="0"/>
            </a:endParaRPr>
          </a:p>
          <a:p>
            <a:pPr>
              <a:spcAft>
                <a:spcPts val="800"/>
              </a:spcAft>
            </a:pPr>
            <a:endParaRPr lang="fi-FI" sz="1800" dirty="0">
              <a:effectLst/>
              <a:ea typeface="Calibri" panose="020F0502020204030204" pitchFamily="34" charset="0"/>
              <a:cs typeface="Times New Roman" panose="02020603050405020304" pitchFamily="18" charset="0"/>
            </a:endParaRPr>
          </a:p>
          <a:p>
            <a:pPr>
              <a:spcAft>
                <a:spcPts val="800"/>
              </a:spcAft>
            </a:pPr>
            <a:endParaRPr lang="fi-FI"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23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87E5A29A-9D15-49BF-B170-33EF56147822}"/>
              </a:ext>
            </a:extLst>
          </p:cNvPr>
          <p:cNvSpPr/>
          <p:nvPr/>
        </p:nvSpPr>
        <p:spPr>
          <a:xfrm>
            <a:off x="381000" y="228598"/>
            <a:ext cx="8534400" cy="369332"/>
          </a:xfrm>
          <a:prstGeom prst="rect">
            <a:avLst/>
          </a:prstGeom>
        </p:spPr>
        <p:txBody>
          <a:bodyPr wrap="square">
            <a:spAutoFit/>
          </a:bodyPr>
          <a:lstStyle/>
          <a:p>
            <a:pPr algn="ctr"/>
            <a:endParaRPr lang="fi-FI" dirty="0"/>
          </a:p>
        </p:txBody>
      </p:sp>
      <p:sp>
        <p:nvSpPr>
          <p:cNvPr id="4" name="Tekstiruutu 3">
            <a:extLst>
              <a:ext uri="{FF2B5EF4-FFF2-40B4-BE49-F238E27FC236}">
                <a16:creationId xmlns:a16="http://schemas.microsoft.com/office/drawing/2014/main" id="{D48CB8CE-47E0-4D6D-B39E-0AFB9E233D3E}"/>
              </a:ext>
            </a:extLst>
          </p:cNvPr>
          <p:cNvSpPr txBox="1"/>
          <p:nvPr/>
        </p:nvSpPr>
        <p:spPr>
          <a:xfrm>
            <a:off x="609600" y="990600"/>
            <a:ext cx="8077200" cy="6839052"/>
          </a:xfrm>
          <a:prstGeom prst="rect">
            <a:avLst/>
          </a:prstGeom>
          <a:noFill/>
        </p:spPr>
        <p:txBody>
          <a:bodyPr wrap="square">
            <a:spAutoFit/>
          </a:bodyPr>
          <a:lstStyle/>
          <a:p>
            <a:pPr>
              <a:spcAft>
                <a:spcPts val="800"/>
              </a:spcAft>
            </a:pPr>
            <a:r>
              <a:rPr lang="fi-FI" sz="1550" dirty="0">
                <a:effectLst/>
                <a:ea typeface="Calibri" panose="020F0502020204030204" pitchFamily="34" charset="0"/>
                <a:cs typeface="Times New Roman" panose="02020603050405020304" pitchFamily="18" charset="0"/>
              </a:rPr>
              <a:t> </a:t>
            </a:r>
            <a:r>
              <a:rPr lang="fi-FI" sz="1550" b="1" dirty="0">
                <a:solidFill>
                  <a:schemeClr val="accent5"/>
                </a:solidFill>
              </a:rPr>
              <a:t>Malli kilpailuiden jälkeen lähetettävästä tiedotteesta</a:t>
            </a:r>
            <a:r>
              <a:rPr lang="fi-FI" sz="1550" dirty="0">
                <a:effectLst/>
                <a:ea typeface="Calibri" panose="020F0502020204030204" pitchFamily="34" charset="0"/>
                <a:cs typeface="Times New Roman" panose="02020603050405020304" pitchFamily="18" charset="0"/>
              </a:rPr>
              <a:t> </a:t>
            </a:r>
          </a:p>
          <a:p>
            <a:pPr>
              <a:spcAft>
                <a:spcPts val="800"/>
              </a:spcAft>
            </a:pPr>
            <a:endParaRPr lang="fi-FI" sz="1550" dirty="0">
              <a:ea typeface="Calibri" panose="020F0502020204030204" pitchFamily="34" charset="0"/>
              <a:cs typeface="Times New Roman" panose="02020603050405020304" pitchFamily="18" charset="0"/>
            </a:endParaRPr>
          </a:p>
          <a:p>
            <a:pPr>
              <a:spcAft>
                <a:spcPts val="800"/>
              </a:spcAft>
            </a:pPr>
            <a:r>
              <a:rPr lang="fi-FI" sz="1550" b="1" dirty="0">
                <a:effectLst/>
                <a:ea typeface="Calibri" panose="020F0502020204030204" pitchFamily="34" charset="0"/>
                <a:cs typeface="Times New Roman" panose="02020603050405020304" pitchFamily="18" charset="0"/>
              </a:rPr>
              <a:t>Tiina Teikäläinen </a:t>
            </a:r>
            <a:r>
              <a:rPr lang="fi-FI" sz="1550" b="1" dirty="0" err="1">
                <a:effectLst/>
                <a:ea typeface="Calibri" panose="020F0502020204030204" pitchFamily="34" charset="0"/>
                <a:cs typeface="Times New Roman" panose="02020603050405020304" pitchFamily="18" charset="0"/>
              </a:rPr>
              <a:t>maaliinlaskun</a:t>
            </a:r>
            <a:r>
              <a:rPr lang="fi-FI" sz="1550" b="1" dirty="0">
                <a:effectLst/>
                <a:ea typeface="Calibri" panose="020F0502020204030204" pitchFamily="34" charset="0"/>
                <a:cs typeface="Times New Roman" panose="02020603050405020304" pitchFamily="18" charset="0"/>
              </a:rPr>
              <a:t> Suomen mestariksi</a:t>
            </a:r>
            <a:endParaRPr lang="fi-FI" sz="1550" dirty="0">
              <a:effectLst/>
              <a:ea typeface="Calibri" panose="020F0502020204030204" pitchFamily="34" charset="0"/>
              <a:cs typeface="Times New Roman" panose="02020603050405020304" pitchFamily="18" charset="0"/>
            </a:endParaRPr>
          </a:p>
          <a:p>
            <a:pPr>
              <a:spcAft>
                <a:spcPts val="800"/>
              </a:spcAft>
            </a:pPr>
            <a:r>
              <a:rPr lang="fi-FI" sz="1550" dirty="0">
                <a:effectLst/>
                <a:ea typeface="Calibri" panose="020F0502020204030204" pitchFamily="34" charset="0"/>
                <a:cs typeface="Times New Roman" panose="02020603050405020304" pitchFamily="18" charset="0"/>
              </a:rPr>
              <a:t>Tiina Teikäläinen voitti Suomen mestaruuskultaa </a:t>
            </a:r>
            <a:r>
              <a:rPr lang="fi-FI" sz="1550" dirty="0" err="1">
                <a:effectLst/>
                <a:ea typeface="Calibri" panose="020F0502020204030204" pitchFamily="34" charset="0"/>
                <a:cs typeface="Times New Roman" panose="02020603050405020304" pitchFamily="18" charset="0"/>
              </a:rPr>
              <a:t>maaliinlaskun</a:t>
            </a:r>
            <a:r>
              <a:rPr lang="fi-FI" sz="1550" dirty="0">
                <a:effectLst/>
                <a:ea typeface="Calibri" panose="020F0502020204030204" pitchFamily="34" charset="0"/>
                <a:cs typeface="Times New Roman" panose="02020603050405020304" pitchFamily="18" charset="0"/>
              </a:rPr>
              <a:t> SM-kilpailuissa 15.6. Saukkolan lentokentällä. Lohjan ilmailukerhoa edustava, Cessna 152:lla lentänyt Teikäläinen </a:t>
            </a:r>
            <a:r>
              <a:rPr lang="fi-FI" sz="1550" dirty="0">
                <a:ea typeface="Calibri" panose="020F0502020204030204" pitchFamily="34" charset="0"/>
                <a:cs typeface="Times New Roman" panose="02020603050405020304" pitchFamily="18" charset="0"/>
              </a:rPr>
              <a:t>voitti kilpailun ylivoimaisesti</a:t>
            </a:r>
            <a:r>
              <a:rPr lang="fi-FI" sz="1550" dirty="0">
                <a:effectLst/>
                <a:ea typeface="Calibri" panose="020F0502020204030204" pitchFamily="34" charset="0"/>
                <a:cs typeface="Times New Roman" panose="02020603050405020304" pitchFamily="18" charset="0"/>
              </a:rPr>
              <a:t> vain kolmen virhepisteen tuloksella. Toiseksi kilpailuissa tuli Imatran ilmailukerhon Matti Meikäläinen (11 vp) ja kolmanneksi Pihtiputaan ilmailukerhon Saku Saukkolalainen (12 vp).</a:t>
            </a:r>
          </a:p>
          <a:p>
            <a:pPr>
              <a:spcAft>
                <a:spcPts val="800"/>
              </a:spcAft>
            </a:pPr>
            <a:r>
              <a:rPr lang="fi-FI" sz="1550" dirty="0">
                <a:effectLst/>
                <a:ea typeface="Calibri" panose="020F0502020204030204" pitchFamily="34" charset="0"/>
                <a:cs typeface="Times New Roman" panose="02020603050405020304" pitchFamily="18" charset="0"/>
              </a:rPr>
              <a:t>       </a:t>
            </a:r>
            <a:r>
              <a:rPr lang="fi-FI" sz="1550" dirty="0" err="1">
                <a:effectLst/>
                <a:ea typeface="Calibri" panose="020F0502020204030204" pitchFamily="34" charset="0"/>
                <a:cs typeface="Times New Roman" panose="02020603050405020304" pitchFamily="18" charset="0"/>
              </a:rPr>
              <a:t>Maaliinlaskukilpailuissa</a:t>
            </a:r>
            <a:r>
              <a:rPr lang="fi-FI" sz="1550" dirty="0">
                <a:effectLst/>
                <a:ea typeface="Calibri" panose="020F0502020204030204" pitchFamily="34" charset="0"/>
                <a:cs typeface="Times New Roman" panose="02020603050405020304" pitchFamily="18" charset="0"/>
              </a:rPr>
              <a:t> selvitetään, kuka lentäjistä osaa laskeutua tarkimmin niin sanotulle nollaviivalle. Virhepisteitä saa, jos laskeutuminen ei osu viivalle vaan jää vajaaksi tai menee pitkäksi. Etäisyys mitataan siitä kohdasta, mihin laskutelineen pyörä ensimmäiseksi osuu.</a:t>
            </a:r>
          </a:p>
          <a:p>
            <a:pPr>
              <a:spcAft>
                <a:spcPts val="800"/>
              </a:spcAft>
            </a:pPr>
            <a:r>
              <a:rPr lang="fi-FI" sz="1550" dirty="0">
                <a:effectLst/>
                <a:ea typeface="Calibri" panose="020F0502020204030204" pitchFamily="34" charset="0"/>
                <a:cs typeface="Times New Roman" panose="02020603050405020304" pitchFamily="18" charset="0"/>
              </a:rPr>
              <a:t>      Kuva: Tuore Suomen mestari Tiina Teikäläinen nousee Cessna 152 -koneesta kilpailusuorituksensa jälkeen. Kuvaaja: Matti Meikäläinen </a:t>
            </a:r>
          </a:p>
          <a:p>
            <a:pPr>
              <a:spcAft>
                <a:spcPts val="800"/>
              </a:spcAft>
            </a:pPr>
            <a:r>
              <a:rPr lang="fi-FI" sz="1550" dirty="0">
                <a:effectLst/>
                <a:ea typeface="Calibri" panose="020F0502020204030204" pitchFamily="34" charset="0"/>
                <a:cs typeface="Times New Roman" panose="02020603050405020304" pitchFamily="18" charset="0"/>
              </a:rPr>
              <a:t>      Tiina Teikäläisen tavoittaa numerosta 044 123 456 haastattelua varten. </a:t>
            </a:r>
            <a:r>
              <a:rPr lang="fi-FI" sz="1550" dirty="0">
                <a:ea typeface="Calibri" panose="020F0502020204030204" pitchFamily="34" charset="0"/>
                <a:cs typeface="Times New Roman" panose="02020603050405020304" pitchFamily="18" charset="0"/>
              </a:rPr>
              <a:t>Perustietoja harraste- ja urheiluilmailusta: www.ilmailuliitto.fi</a:t>
            </a:r>
            <a:endParaRPr lang="fi-FI" sz="1550" dirty="0">
              <a:effectLst/>
              <a:ea typeface="Calibri" panose="020F0502020204030204" pitchFamily="34" charset="0"/>
              <a:cs typeface="Times New Roman" panose="02020603050405020304" pitchFamily="18" charset="0"/>
            </a:endParaRPr>
          </a:p>
          <a:p>
            <a:pPr>
              <a:spcAft>
                <a:spcPts val="800"/>
              </a:spcAft>
            </a:pPr>
            <a:endParaRPr lang="fi-FI" sz="1550" b="1" dirty="0">
              <a:solidFill>
                <a:srgbClr val="333333"/>
              </a:solidFill>
              <a:effectLst/>
              <a:ea typeface="Calibri" panose="020F0502020204030204" pitchFamily="34" charset="0"/>
              <a:cs typeface="Times New Roman" panose="02020603050405020304" pitchFamily="18" charset="0"/>
            </a:endParaRPr>
          </a:p>
          <a:p>
            <a:pPr>
              <a:spcAft>
                <a:spcPts val="800"/>
              </a:spcAft>
            </a:pPr>
            <a:r>
              <a:rPr lang="fi-FI" sz="1550" b="1" dirty="0">
                <a:solidFill>
                  <a:srgbClr val="333333"/>
                </a:solidFill>
                <a:effectLst/>
                <a:ea typeface="Calibri" panose="020F0502020204030204" pitchFamily="34" charset="0"/>
                <a:cs typeface="Times New Roman" panose="02020603050405020304" pitchFamily="18" charset="0"/>
              </a:rPr>
              <a:t>Lisätietoja </a:t>
            </a:r>
            <a:endParaRPr lang="fi-FI" sz="1550" dirty="0">
              <a:effectLst/>
              <a:ea typeface="Calibri" panose="020F0502020204030204" pitchFamily="34" charset="0"/>
              <a:cs typeface="Times New Roman" panose="02020603050405020304" pitchFamily="18" charset="0"/>
            </a:endParaRPr>
          </a:p>
          <a:p>
            <a:pPr>
              <a:spcAft>
                <a:spcPts val="800"/>
              </a:spcAft>
            </a:pPr>
            <a:r>
              <a:rPr lang="fi-FI" sz="1550" dirty="0">
                <a:solidFill>
                  <a:srgbClr val="333333"/>
                </a:solidFill>
                <a:effectLst/>
                <a:ea typeface="Calibri" panose="020F0502020204030204" pitchFamily="34" charset="0"/>
                <a:cs typeface="Times New Roman" panose="02020603050405020304" pitchFamily="18" charset="0"/>
              </a:rPr>
              <a:t>Kilpailuiden johtaja</a:t>
            </a:r>
          </a:p>
          <a:p>
            <a:pPr>
              <a:spcAft>
                <a:spcPts val="800"/>
              </a:spcAft>
            </a:pPr>
            <a:r>
              <a:rPr lang="fi-FI" sz="1550" dirty="0">
                <a:solidFill>
                  <a:srgbClr val="333333"/>
                </a:solidFill>
                <a:effectLst/>
                <a:ea typeface="Calibri" panose="020F0502020204030204" pitchFamily="34" charset="0"/>
                <a:cs typeface="Times New Roman" panose="02020603050405020304" pitchFamily="18" charset="0"/>
              </a:rPr>
              <a:t>Matti Meikäläinen</a:t>
            </a:r>
            <a:endParaRPr lang="fi-FI" sz="1550" dirty="0">
              <a:ea typeface="Calibri" panose="020F0502020204030204" pitchFamily="34" charset="0"/>
              <a:cs typeface="Times New Roman" panose="02020603050405020304" pitchFamily="18" charset="0"/>
            </a:endParaRPr>
          </a:p>
          <a:p>
            <a:pPr>
              <a:spcAft>
                <a:spcPts val="800"/>
              </a:spcAft>
            </a:pPr>
            <a:r>
              <a:rPr lang="fi-FI" sz="1550" u="sng" dirty="0">
                <a:solidFill>
                  <a:srgbClr val="0000FF"/>
                </a:solidFill>
                <a:effectLst/>
                <a:ea typeface="Calibri" panose="020F0502020204030204" pitchFamily="34" charset="0"/>
                <a:cs typeface="Times New Roman" panose="02020603050405020304" pitchFamily="18" charset="0"/>
                <a:hlinkClick r:id="rId3"/>
              </a:rPr>
              <a:t>matti.meikalainen@saukkolanilmailukerho.fi</a:t>
            </a:r>
            <a:endParaRPr lang="fi-FI" sz="1550" dirty="0">
              <a:effectLst/>
              <a:ea typeface="Calibri" panose="020F0502020204030204" pitchFamily="34" charset="0"/>
              <a:cs typeface="Times New Roman" panose="02020603050405020304" pitchFamily="18" charset="0"/>
            </a:endParaRPr>
          </a:p>
          <a:p>
            <a:pPr>
              <a:spcAft>
                <a:spcPts val="800"/>
              </a:spcAft>
            </a:pPr>
            <a:r>
              <a:rPr lang="fi-FI" sz="1550" dirty="0">
                <a:solidFill>
                  <a:srgbClr val="333333"/>
                </a:solidFill>
                <a:effectLst/>
                <a:ea typeface="Calibri" panose="020F0502020204030204" pitchFamily="34" charset="0"/>
                <a:cs typeface="Times New Roman" panose="02020603050405020304" pitchFamily="18" charset="0"/>
              </a:rPr>
              <a:t>040 123 456</a:t>
            </a:r>
            <a:endParaRPr lang="fi-FI" sz="1550" dirty="0">
              <a:effectLst/>
              <a:ea typeface="Calibri" panose="020F0502020204030204" pitchFamily="34" charset="0"/>
              <a:cs typeface="Times New Roman" panose="02020603050405020304" pitchFamily="18" charset="0"/>
            </a:endParaRPr>
          </a:p>
          <a:p>
            <a:pPr>
              <a:lnSpc>
                <a:spcPct val="107000"/>
              </a:lnSpc>
              <a:spcAft>
                <a:spcPts val="800"/>
              </a:spcAft>
            </a:pPr>
            <a:endParaRPr lang="fi-FI" sz="1600" dirty="0">
              <a:effectLst/>
              <a:ea typeface="Calibri" panose="020F0502020204030204" pitchFamily="34" charset="0"/>
              <a:cs typeface="Times New Roman" panose="02020603050405020304" pitchFamily="18" charset="0"/>
            </a:endParaRPr>
          </a:p>
          <a:p>
            <a:pPr>
              <a:lnSpc>
                <a:spcPct val="107000"/>
              </a:lnSpc>
              <a:spcAft>
                <a:spcPts val="800"/>
              </a:spcAft>
            </a:pPr>
            <a:r>
              <a:rPr lang="fi-FI" dirty="0">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47547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21E6EB6CE35DF347AC8289206358A14F" ma:contentTypeVersion="2" ma:contentTypeDescription="Luo uusi asiakirja." ma:contentTypeScope="" ma:versionID="299a4efe686121a27f5af779025462f7">
  <xsd:schema xmlns:xsd="http://www.w3.org/2001/XMLSchema" xmlns:xs="http://www.w3.org/2001/XMLSchema" xmlns:p="http://schemas.microsoft.com/office/2006/metadata/properties" xmlns:ns2="33c5c008-f1d2-4a39-8aa1-915c92afcad7" targetNamespace="http://schemas.microsoft.com/office/2006/metadata/properties" ma:root="true" ma:fieldsID="22008deb944c77eb26df31eb67915d23" ns2:_="">
    <xsd:import namespace="33c5c008-f1d2-4a39-8aa1-915c92afcad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c5c008-f1d2-4a39-8aa1-915c92afca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7955B2-AEC1-411F-87FC-78E4D13A1FCC}">
  <ds:schemaRef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office/infopath/2007/PartnerControls"/>
    <ds:schemaRef ds:uri="http://www.w3.org/XML/1998/namespace"/>
    <ds:schemaRef ds:uri="33c5c008-f1d2-4a39-8aa1-915c92afcad7"/>
    <ds:schemaRef ds:uri="http://purl.org/dc/terms/"/>
    <ds:schemaRef ds:uri="http://purl.org/dc/elements/1.1/"/>
  </ds:schemaRefs>
</ds:datastoreItem>
</file>

<file path=customXml/itemProps2.xml><?xml version="1.0" encoding="utf-8"?>
<ds:datastoreItem xmlns:ds="http://schemas.openxmlformats.org/officeDocument/2006/customXml" ds:itemID="{E252503C-9126-4F35-9C28-3522C309963D}">
  <ds:schemaRefs>
    <ds:schemaRef ds:uri="http://schemas.microsoft.com/sharepoint/v3/contenttype/forms"/>
  </ds:schemaRefs>
</ds:datastoreItem>
</file>

<file path=customXml/itemProps3.xml><?xml version="1.0" encoding="utf-8"?>
<ds:datastoreItem xmlns:ds="http://schemas.openxmlformats.org/officeDocument/2006/customXml" ds:itemID="{D91520BE-EA8D-492D-BD34-71A7C544C7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c5c008-f1d2-4a39-8aa1-915c92afca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805</TotalTime>
  <Words>1448</Words>
  <Application>Microsoft Office PowerPoint</Application>
  <PresentationFormat>Näytössä katseltava diaesitys (4:3)</PresentationFormat>
  <Paragraphs>194</Paragraphs>
  <Slides>21</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21</vt:i4>
      </vt:variant>
    </vt:vector>
  </HeadingPairs>
  <TitlesOfParts>
    <vt:vector size="26" baseType="lpstr">
      <vt:lpstr>Arial</vt:lpstr>
      <vt:lpstr>Calibri</vt:lpstr>
      <vt:lpstr>Helvetica Neue</vt:lpstr>
      <vt:lpstr>Times New Roman</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Kirsi Seppälä</dc:creator>
  <cp:lastModifiedBy>Kirsi Seppälä</cp:lastModifiedBy>
  <cp:revision>62</cp:revision>
  <dcterms:created xsi:type="dcterms:W3CDTF">2020-06-05T10:03:33Z</dcterms:created>
  <dcterms:modified xsi:type="dcterms:W3CDTF">2021-10-01T11:31:47Z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2020-05-18T00:00:00Z</vt:filetime>
  </property>
  <property fmtid="{D5CDD505-2E9C-101B-9397-08002B2CF9AE}" pid="3" name="Creator">
    <vt:lpwstr>Acrobat PDFMaker 20 for PowerPointille</vt:lpwstr>
  </property>
  <property fmtid="{D5CDD505-2E9C-101B-9397-08002B2CF9AE}" pid="4" name="LastSaved">
    <vt:filetime>2020-06-05T00:00:00Z</vt:filetime>
  </property>
  <property fmtid="{D5CDD505-2E9C-101B-9397-08002B2CF9AE}" pid="5" name="ContentTypeId">
    <vt:lpwstr>0x01010021E6EB6CE35DF347AC8289206358A14F</vt:lpwstr>
  </property>
</Properties>
</file>