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90" r:id="rId3"/>
    <p:sldId id="275" r:id="rId4"/>
    <p:sldId id="291" r:id="rId5"/>
    <p:sldId id="293" r:id="rId6"/>
    <p:sldId id="292" r:id="rId7"/>
    <p:sldId id="271" r:id="rId8"/>
    <p:sldId id="294" r:id="rId9"/>
    <p:sldId id="279" r:id="rId10"/>
    <p:sldId id="295" r:id="rId11"/>
    <p:sldId id="29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6801" autoAdjust="0"/>
  </p:normalViewPr>
  <p:slideViewPr>
    <p:cSldViewPr snapToGrid="0" showGuides="1">
      <p:cViewPr varScale="1">
        <p:scale>
          <a:sx n="57" d="100"/>
          <a:sy n="57" d="100"/>
        </p:scale>
        <p:origin x="84" y="426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oh\Downloads\rekisteriss-olevat-ilma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Aircrafts in Finland 2019</a:t>
            </a:r>
          </a:p>
        </c:rich>
      </c:tx>
      <c:layout>
        <c:manualLayout>
          <c:xMode val="edge"/>
          <c:yMode val="edge"/>
          <c:x val="0.27359262372903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216E-468F-BD91-0A870C5F4F02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216E-468F-BD91-0A870C5F4F02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216E-468F-BD91-0A870C5F4F02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216E-468F-BD91-0A870C5F4F02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216E-468F-BD91-0A870C5F4F02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216E-468F-BD91-0A870C5F4F02}"/>
              </c:ext>
            </c:extLst>
          </c:dPt>
          <c:dLbls>
            <c:dLbl>
              <c:idx val="0"/>
              <c:layout>
                <c:manualLayout>
                  <c:x val="0.12743953512586909"/>
                  <c:y val="5.35076575416247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39382120359889"/>
                      <c:h val="0.139533646618015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6E-468F-BD91-0A870C5F4F02}"/>
                </c:ext>
              </c:extLst>
            </c:dLbl>
            <c:dLbl>
              <c:idx val="1"/>
              <c:layout>
                <c:manualLayout>
                  <c:x val="-2.5259501549802704E-2"/>
                  <c:y val="-1.64689834437862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E-468F-BD91-0A870C5F4F02}"/>
                </c:ext>
              </c:extLst>
            </c:dLbl>
            <c:dLbl>
              <c:idx val="3"/>
              <c:layout>
                <c:manualLayout>
                  <c:x val="-7.7640422178258867E-2"/>
                  <c:y val="-7.91086106362551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6E-468F-BD91-0A870C5F4F02}"/>
                </c:ext>
              </c:extLst>
            </c:dLbl>
            <c:dLbl>
              <c:idx val="5"/>
              <c:layout>
                <c:manualLayout>
                  <c:x val="-1.0127296587926535E-2"/>
                  <c:y val="2.93514873140857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6E-468F-BD91-0A870C5F4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'rekisteriss-olevat-ilma'!$B$1:$G$1</c:f>
              <c:strCache>
                <c:ptCount val="6"/>
                <c:pt idx="0">
                  <c:v>Commercial</c:v>
                </c:pt>
                <c:pt idx="1">
                  <c:v>Airplanes</c:v>
                </c:pt>
                <c:pt idx="2">
                  <c:v>Helicopters</c:v>
                </c:pt>
                <c:pt idx="3">
                  <c:v>Gliders + TMG</c:v>
                </c:pt>
                <c:pt idx="4">
                  <c:v>Balloons</c:v>
                </c:pt>
                <c:pt idx="5">
                  <c:v>Ultralight</c:v>
                </c:pt>
              </c:strCache>
            </c:strRef>
          </c:cat>
          <c:val>
            <c:numRef>
              <c:f>'rekisteriss-olevat-ilma'!$B$2:$G$2</c:f>
              <c:numCache>
                <c:formatCode>General</c:formatCode>
                <c:ptCount val="6"/>
                <c:pt idx="0">
                  <c:v>90</c:v>
                </c:pt>
                <c:pt idx="1">
                  <c:v>602</c:v>
                </c:pt>
                <c:pt idx="2">
                  <c:v>100</c:v>
                </c:pt>
                <c:pt idx="3">
                  <c:v>333</c:v>
                </c:pt>
                <c:pt idx="4">
                  <c:v>48</c:v>
                </c:pt>
                <c:pt idx="5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6E-468F-BD91-0A870C5F4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2.10.2020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0" y="3088052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4727471" y="3904311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2.10.2020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mailuliitto.fi/wp-content/uploads/2016/08/eas-current-topics-for-sil-talvipaivat-2020-nils-rostedt.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Yleisilmailu ja Suomen Ilmailuliitto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Avainhenkilöpäivät 2020</a:t>
            </a:r>
          </a:p>
          <a:p>
            <a:r>
              <a:rPr lang="fi-FI" dirty="0"/>
              <a:t>Timo Hyvönen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uvan kuvausta ei ole saatavilla.">
            <a:extLst>
              <a:ext uri="{FF2B5EF4-FFF2-40B4-BE49-F238E27FC236}">
                <a16:creationId xmlns:a16="http://schemas.microsoft.com/office/drawing/2014/main" id="{FB0E31BB-972B-4DC0-8ADD-9302B5B1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5" y="3816469"/>
            <a:ext cx="3387483" cy="33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CEAE8-F26F-49E5-9A0D-ABBD6ADA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" y="0"/>
            <a:ext cx="6030432" cy="480707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D7E9B755-C7C7-4B64-BD99-542945AE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70" y="92039"/>
            <a:ext cx="4457288" cy="10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A156BC-D64B-4658-9165-8952DD67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477" y="1632857"/>
            <a:ext cx="5193154" cy="2210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65C7C7-B555-4E40-969A-F1A332C73614}"/>
              </a:ext>
            </a:extLst>
          </p:cNvPr>
          <p:cNvSpPr txBox="1"/>
          <p:nvPr/>
        </p:nvSpPr>
        <p:spPr>
          <a:xfrm>
            <a:off x="7328265" y="963076"/>
            <a:ext cx="225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http://www.pilots.ee/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12E769-F67D-41B5-9A2D-54FE9AECA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122" y="3294357"/>
            <a:ext cx="3225472" cy="3861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8BBE8-EAF8-4832-9BAE-59E1C3E59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8144" y="4044389"/>
            <a:ext cx="5027978" cy="29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2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uvan mahdollinen sisältö: taivas, pilvi ja ulkoilma">
            <a:extLst>
              <a:ext uri="{FF2B5EF4-FFF2-40B4-BE49-F238E27FC236}">
                <a16:creationId xmlns:a16="http://schemas.microsoft.com/office/drawing/2014/main" id="{7D8B46C3-BFCF-4381-9C63-A5A9EBE62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/>
          <a:stretch/>
        </p:blipFill>
        <p:spPr bwMode="auto">
          <a:xfrm>
            <a:off x="0" y="1825623"/>
            <a:ext cx="6096000" cy="40078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FE00B-F9C8-40F8-B3D6-14297E1B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48" y="213988"/>
            <a:ext cx="9271229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Seuraavaksi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DCCA4-0175-45DE-B988-040F56C567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825623"/>
            <a:ext cx="6096000" cy="48183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Hallitus näkee asian hyödyllisenä liiton kannalta ja haluaa edistää sitä.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Lausuntopyynnöt jaetusta yleisilmailumääritelmästä on lähetetty kentälle.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Asian valmistelua jatketaan strategiatyön yhteydessä.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Sääntömuutos tuodaan liittokokouksen päätettäväksi ajallaan.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Tämän pohjalta viestitään ja markkinoidaan Liittoa ja sen jäsenyyttä sidosryhmille, viranomaisille ja mahdollisille uusille jäsenille</a:t>
            </a:r>
          </a:p>
        </p:txBody>
      </p:sp>
    </p:spTree>
    <p:extLst>
      <p:ext uri="{BB962C8B-B14F-4D97-AF65-F5344CB8AC3E}">
        <p14:creationId xmlns:p14="http://schemas.microsoft.com/office/powerpoint/2010/main" val="200276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E3C6BC6-856B-443A-A763-3E5A29BC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25" y="4307707"/>
            <a:ext cx="4599023" cy="30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9FA359-7E25-40BB-B5AA-084CD7F9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Yleisilmailu</a:t>
            </a:r>
            <a:endParaRPr lang="en-FI" dirty="0"/>
          </a:p>
        </p:txBody>
      </p:sp>
      <p:pic>
        <p:nvPicPr>
          <p:cNvPr id="3074" name="Picture 2" descr="Nummela - EFNU - lentopaikat.fi">
            <a:extLst>
              <a:ext uri="{FF2B5EF4-FFF2-40B4-BE49-F238E27FC236}">
                <a16:creationId xmlns:a16="http://schemas.microsoft.com/office/drawing/2014/main" id="{BBF71868-4CEE-4A34-9C37-AC832871D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" y="1192012"/>
            <a:ext cx="5512525" cy="36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73395D6-F17F-4F63-87CE-68F52157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" y="4111535"/>
            <a:ext cx="3661954" cy="27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1EBF13D-D4EA-4837-8815-6AAA6C6B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68" y="4481964"/>
            <a:ext cx="4284574" cy="28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eneral aviation - light aircraft Juliste, Poster | Tilaa netistä  Europosters.fi">
            <a:extLst>
              <a:ext uri="{FF2B5EF4-FFF2-40B4-BE49-F238E27FC236}">
                <a16:creationId xmlns:a16="http://schemas.microsoft.com/office/drawing/2014/main" id="{EE179469-D710-486A-8FC3-51C646CA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68" y="1"/>
            <a:ext cx="6722946" cy="44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4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A729-922F-49EC-9020-E8051138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Yleisilmailu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6FB2-0261-47F7-A2B8-C94575E5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8" y="1803275"/>
            <a:ext cx="8257071" cy="4904516"/>
          </a:xfrm>
        </p:spPr>
        <p:txBody>
          <a:bodyPr>
            <a:normAutofit/>
          </a:bodyPr>
          <a:lstStyle/>
          <a:p>
            <a:pPr algn="l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Yleisilmailu on ehdolla liiton sääntöihin.</a:t>
            </a:r>
          </a:p>
          <a:p>
            <a:pPr algn="l" fontAlgn="base"/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Määritelmää &amp; tarkoitusta koostetaan ja viestitään jäsenistölle.</a:t>
            </a:r>
          </a:p>
          <a:p>
            <a:pPr algn="l" fontAlgn="base"/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Asia tuodaan liittokokoukseen uudestaan ajallaan.</a:t>
            </a:r>
          </a:p>
          <a:p>
            <a:pPr marL="0" indent="0" algn="l" fontAlgn="base">
              <a:buNone/>
            </a:pPr>
            <a:endParaRPr lang="fi-FI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fi-FI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Taustatietoa ja perusteluita</a:t>
            </a:r>
            <a:endParaRPr lang="fi-FI" sz="18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Suomen 602 lentokoneluokkaan kuuluvasta ilma-aluksesta vain 92 on "kaupallisia” (Commercial erikseen 90) – 510 on yleisilmailua</a:t>
            </a:r>
          </a:p>
          <a:p>
            <a:pPr algn="l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Yleisilmailu on jo nyt edunvalvontamme ydinalueita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(https://www.ilmailuliitto.fi/2018/10/29/suomen-ilmailuliitto-puolustaa-myos-yleisilmailua/)</a:t>
            </a:r>
            <a:endParaRPr lang="fi-F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Sääntömuutos vahvistaa ao. lentokoneiden käyttäjien ja omistajien syitä kuulua liittoon. </a:t>
            </a:r>
          </a:p>
          <a:p>
            <a:pPr algn="l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Tämä on yksi alue, josta voimme hakea liitolle voimaa. </a:t>
            </a:r>
          </a:p>
          <a:p>
            <a:pPr algn="l" fontAlgn="base"/>
            <a:r>
              <a:rPr lang="fi-FI" sz="1800" dirty="0">
                <a:solidFill>
                  <a:srgbClr val="000000"/>
                </a:solidFill>
                <a:latin typeface="Calibri" panose="020F0502020204030204" pitchFamily="34" charset="0"/>
              </a:rPr>
              <a:t>Mahdollistaa paremman 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pääsyn neuvottelupöytiin.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3F9BC6-D776-4E6E-8264-D81A79578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233140"/>
              </p:ext>
            </p:extLst>
          </p:nvPr>
        </p:nvGraphicFramePr>
        <p:xfrm>
          <a:off x="8292794" y="2746646"/>
          <a:ext cx="3899206" cy="341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5BE59EA-FC9C-4E05-89DC-CCDDF88266E9}"/>
              </a:ext>
            </a:extLst>
          </p:cNvPr>
          <p:cNvSpPr/>
          <p:nvPr/>
        </p:nvSpPr>
        <p:spPr>
          <a:xfrm>
            <a:off x="9955029" y="1593338"/>
            <a:ext cx="2233749" cy="809897"/>
          </a:xfrm>
          <a:prstGeom prst="wedgeRectCallout">
            <a:avLst>
              <a:gd name="adj1" fmla="val 3143"/>
              <a:gd name="adj2" fmla="val 291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Ei-kaupallisia lentokoneita 510 kappaletta</a:t>
            </a:r>
            <a:endParaRPr lang="en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5B284-8965-42F4-A5E7-89127A47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F807-0E7F-4A88-BA0C-7F2BB7CE0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4"/>
            <a:ext cx="11145369" cy="46889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Nyky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sääntöjen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tiukalla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tulkinnalla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Ilmailuliiton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edunvalvonnan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piiriin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kuuluisivat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lähinnä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lentäminen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ultrakevyillä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(305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kpl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purjelentokoneilla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(333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kpl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ilmailukerhojen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omistamilla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lentokoneilla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Ulkopuolelle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jäisivät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siis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yksityiskone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kimppakone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vastaav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Sääntömuutos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vahvistaa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lentokoneiden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käyttäjien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omistajien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syitä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kuulua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liittoon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yksi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josta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voimme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hakea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liitolle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voimaa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myös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helpottaa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mahdollistaa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pääsyn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neuvottelupöytiin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tahoilla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Tällä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hetkellä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asemoidaan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harrasteyhteisöksi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vaikka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käytännössä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olemme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ainoa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valtakunnallisesti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kokonaisuutena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tukeva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edistävä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taho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neuvotella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valtion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kanssa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yleis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harraste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urheiluilmailun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edunvalvojana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kuin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harrasteliittona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Esimerkiksi liikenne- ja viestintäministeriön digi-ilmailun hanketyöryhmässä yleisilmailua edustaa Suomen moottorilentäjien liitto. Ilmailuliiton rooliksi työryhmässä on otsikoitu harrasteilmailu.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549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6142-3055-45F9-840A-9057D622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Ilmailuliitto yleisilmailun edunvalvojana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5108A-EF94-4119-9975-43016337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9" y="1803274"/>
            <a:ext cx="11145369" cy="5054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 ilmailuliiton yksi strateginen päätavoite on, että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uomen</a:t>
            </a:r>
            <a:r>
              <a:rPr lang="en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</a:t>
            </a:r>
            <a:r>
              <a:rPr lang="en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tunnetaan</a:t>
            </a:r>
            <a:r>
              <a:rPr lang="en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sekä</a:t>
            </a:r>
            <a:r>
              <a:rPr lang="en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kansallisesti</a:t>
            </a:r>
            <a:r>
              <a:rPr lang="en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että</a:t>
            </a:r>
            <a:r>
              <a:rPr lang="en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kansainvälisest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Ilmailuliiton strategiassa tavoitteet on kirjattu seuraavasti: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tunnustetaan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harraste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yleisilmailun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kansallisesti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tärkeimmäksi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keskusjärjestöksi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Ilmailuliitolla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luottamukselliset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hyvät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suhteet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intressiryhmiensä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kanssa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hyvä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yhteiskunnan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jäsenenä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mielletään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osaksi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kansallista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ilmailukulttuuria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Sääntömuutosta on esitetty tämän tavoitteen toteuttamiseksi, selkeäksi viestiksi ympäröivälle yhteiskunnalle ja intressiryhmille sekä strategisen tavoitteen vahvistamiseksi myös sääntöjen tasolla.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Tärkeimpänä etuna yleisilmailun lisäämisestä sääntöteksiin on Ilmailuliiton roolin selkeytyminen osana kansallista ilmailukulttuuria ja liiton roolin vahventuminen neuvotteluosapuolena, kun käsitellään ei-kaupallisen lentotoiminnan asioita.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Tällä hetkellä Ilmailuliitto nähdään puhtaasti harrastajaorganisaationa, vaikka toimiala on laajempi.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3490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164B-6D8D-4CD0-A1A6-D6A4BDC2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Ilmailuliitto yleisilmailun edustajana Suomessa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C621-7A9E-4BC0-B3CE-1BF5C0E32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 edustaa yleisilmailua Suomessa FAI:n edustajana.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 edustajina FAI:n yleisilmailukomiteassa (GAC, General Aviation Committee) toimivat Petri Hiltunen ja Armin Züger. Yleisilmailun kilpailulajeja ovat tarkkuuslento, rallilento ja Air Navigation Race (ANR).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 edustaa yleisilmailua Suomessa Europe Air Sports (EAS) edustajana.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EAS:n sääntöjen mukaan sen tarkoitus on tukea kaikkea ilmailu-urheilua (air sports) Euroopassa 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Toiminnassaan EAS vaikuttaa koko ei-kaupallisen yleisilmailun alueella.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Suomen edustaja EAS:n yleisilmailukomiteassa EAS:n yleiskokouksessa on Nils Rostedt,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https://www.ilmailuliitto.fi/wp-content/uploads/2016/08/eas-current-topics-for-sil-talvipaivat-2020-nils-rostedt..pdf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154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1AB145-20B2-437B-8371-5BA0B998B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60490" y="3769007"/>
            <a:ext cx="5731510" cy="3151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096FB-7DB4-41BD-A1BA-0AA20541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Yleisilmailu – ICAO (Annex 6)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133E-FDA4-4D51-B374-A6C8DC33F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48" y="1496785"/>
            <a:ext cx="11145369" cy="294283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FI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Yleisilmailu</a:t>
            </a:r>
            <a:r>
              <a:rPr lang="en-FI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edustaa</a:t>
            </a:r>
            <a:r>
              <a:rPr lang="en-FI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ilmailun</a:t>
            </a:r>
            <a:r>
              <a:rPr lang="en-FI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yksityislentotoimintaa.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sisältää harrasteilmailun, ilma-alusten harrasterakentamisen (experimental), lentokoulutuksen, ilmailukerhot sekä hyväntekeväisyys- ja humanitaarisen kuljetuksen muotoja (MAF, www.maf.fi)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Yleisilmailua tehdään monenlaisilla lentokoneilla: kevyillä yleisilmailulentokoneilla, ultrakevyillä lentokoneilla, urheilukoneilla (esimerkiksi taitolentokoneilla), liikelentokoneilla (kuten yksityisillä suihkukoneilla), purjelentokoneilla ja helikoptereilla. </a:t>
            </a:r>
          </a:p>
          <a:p>
            <a:endParaRPr lang="en-FI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7DFBD8-DAAD-4963-ACC5-740B3D0EA7C3}"/>
              </a:ext>
            </a:extLst>
          </p:cNvPr>
          <p:cNvSpPr txBox="1">
            <a:spLocks/>
          </p:cNvSpPr>
          <p:nvPr/>
        </p:nvSpPr>
        <p:spPr>
          <a:xfrm>
            <a:off x="704048" y="3889799"/>
            <a:ext cx="6295284" cy="2909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Lennot voidaan suorittaa näkölentosääntöjen (VFR) tai mittarilentosääntöjen (IFR) mukaisesti sekä valvomattomassa että valvotussa ilmatilassa.</a:t>
            </a:r>
            <a:endParaRPr lang="en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Lentotyö (Aerial Work, AW) on erotettu ICAOn määrittelemästä </a:t>
            </a:r>
            <a:r>
              <a:rPr lang="fi-FI" sz="19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yleisilmailusta</a:t>
            </a:r>
            <a:r>
              <a:rPr lang="fi-FI" sz="18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Lentotyötä on kaupallisesti tehtävä työ esimerkiksi seuraavilla alueilla: maatalous, rakentaminen, valokuvaus, maanmittaus, tähystys ja partiointi, etsintä ja pelastus (SAR, Search and Rescue) sekä ilmamainonta. </a:t>
            </a:r>
            <a:endParaRPr lang="en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520DA-3127-4289-A6E5-EFF656D7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Ilmailuliiton tulkinta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CFC1-5B22-42BA-A699-373454F03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41" y="1593337"/>
            <a:ext cx="11145369" cy="482439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noudattaa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lähtökohtaisesti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virallis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ICAOn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perusasiakirjan määritelmää, jonka mukaan muu kuin k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aupallinen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lentoliikenne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liikelentotoiminta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yleisilmailua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Ilmailuliitto toimii ei-kaupallisen yleisilmailun alueella, kun omia tai yhteisiä ilma-aluksia käytetään hyödyksi tai huviksi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ICAOn Annex 6 -määritelmässä lentotyö eriytetään yleisilmailusta.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Ilmailuliiton jäsenten toimialueeseen kuuluvat jo nyt harrasteilmailuun läheisesti kuuluvat lentotyön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toiminnat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purjelentotoiminnan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hinaaminen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laskuvarjohyppylennot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metsäpalovalvontalennot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sekä 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satunnaiset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viranomaisen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pyytämät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etsintä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lang="en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pelastuspalvelulennot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Ilmailuliiton toimialue sisältää ICAOn lentotyön määritelmän mukaisen lentotyön siten, ettei harrasteilmailussa lentäjälle makseta erillistä korvausta varsinaisesta lentämisestä eli kyseessä ei ole kaupallinen toiminta.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Sääntömuutos ei aiheuta tähän asiaan muutosta, vaan Ilmailuliitto varmistaa edunvalvonnassaan jatkossakin e.m. harrasteilmailuun liittyvien toimintojen mahdollisuudet ilmailukerhoissa.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9005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1FEA-0376-4152-8D5F-CB9543CE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yleisilmailun lisääminen sääntöihin  vaikuttaisi liiton toimintaan?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87D8-54D9-418C-A774-C0A33EE9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50" y="1646519"/>
            <a:ext cx="467784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Mahdollisia parannuksia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Painoarvo neuvottelijana kasvaisi.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Jäsenmäärän kasvu parantaisi taloutta ja toimikuntiin saataisiin lisää resursseja.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Imagovaikutus on positiivinen – Ilmailuliitto pystyy uudistumaan ajan myötä</a:t>
            </a:r>
            <a:endParaRPr lang="fi-FI" sz="16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Il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mailun kenttä on Suomessa pieni millä tahansa mittarilla mitattuna – 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pyritään yhdistämään voimat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Laajentuminen kasvattaa entisestään joukkovoimaamme ja sitä kautta mahdollisuuksia vaikuttaa siihen toimintaympäristöön ja ilmailemme.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Voimme saada uutta rahoitusta, ehkä henkilöstöäkin.</a:t>
            </a:r>
            <a:endParaRPr lang="en-FI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391CF6-C0E7-49C9-8A4E-FE8DF790F999}"/>
              </a:ext>
            </a:extLst>
          </p:cNvPr>
          <p:cNvSpPr txBox="1">
            <a:spLocks/>
          </p:cNvSpPr>
          <p:nvPr/>
        </p:nvSpPr>
        <p:spPr>
          <a:xfrm>
            <a:off x="5577840" y="1646519"/>
            <a:ext cx="63354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Mahdollisia riskejä  tai uhkia</a:t>
            </a:r>
          </a:p>
          <a:p>
            <a:r>
              <a:rPr lang="fi-FI" sz="1600" dirty="0"/>
              <a:t>Liitto voisi joutua kaupallisten yhtiöiden ”kaappaamaksi”, eikä resursseja enää riittäisi esim ultrakeveiden edunvalvontaan. Ilmailuliittoon saattaisi päästä ”Troijan hevonen” joka muuttaisi liiton kaupallisen toiminnan edunvalvojaksi. </a:t>
            </a:r>
          </a:p>
          <a:p>
            <a:r>
              <a:rPr lang="fi-FI" sz="1600" dirty="0"/>
              <a:t>Ilmailuliiton jäsenkerhojen tärkeiden toimintojen (purjekonehinaus, laskuvarjohyppylennot, palolennot ym.) edunvalvonta vaarantuisi, koska ICAOn liitteissä lentotyö on erotettu yleisilmailusta. Kaupalliset yleisilmailutoimijat voisivat aiheuttaa liitossa hajaannusta ja pyrkiä omimaan nämä toiminnot itselleen.</a:t>
            </a:r>
          </a:p>
          <a:p>
            <a:r>
              <a:rPr lang="fi-FI" sz="1600" dirty="0"/>
              <a:t>Muutos voisi vaikuttaa päätöksentekoon tai edunvalvontaan Liitossa</a:t>
            </a:r>
          </a:p>
          <a:p>
            <a:r>
              <a:rPr lang="fi-FI" sz="1600" dirty="0"/>
              <a:t>Liiton jäseneksi liittynyt kaupallinen toimija käyttäisi SIL-jäsenen asemaansa edistääkseen omaa liiketoimintaansa siten, että se kilpailee ei-kaupallisen SIL-jäsenkerhon kanssa tai heikentää sen toimintaedellytyksiä.</a:t>
            </a:r>
          </a:p>
          <a:p>
            <a:r>
              <a:rPr lang="fi-FI" sz="1600" dirty="0"/>
              <a:t>Vapaaehtoisten luottamushenkilöiden motivaatio murenee, jos he kokevat työnsä tuloksen päätyvän kaupallisen toimijan hyväksi ilmailuyhteisön sijaan.</a:t>
            </a:r>
          </a:p>
          <a:p>
            <a:r>
              <a:rPr lang="fi-FI" sz="1600" dirty="0"/>
              <a:t>Edunvalvonnan piiriin voisi tulla yleisilmailuun kuuluva yhtiöiden omilla lentokoneillaan tekemä </a:t>
            </a:r>
            <a:r>
              <a:rPr lang="en-FI" sz="1600" dirty="0" err="1"/>
              <a:t>liikematkustus</a:t>
            </a:r>
            <a:r>
              <a:rPr lang="fi-FI" sz="1600" dirty="0"/>
              <a:t>.</a:t>
            </a:r>
            <a:endParaRPr lang="en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351125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9EEF184-FECD-4E56-914D-2151BBC3251F}" vid="{89A6B718-28AB-4360-B343-1103EDF0761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1280C7DE05B4DAF7AB6A4A0CA4C9C" ma:contentTypeVersion="2" ma:contentTypeDescription="Create a new document." ma:contentTypeScope="" ma:versionID="03f941c90d5beb89db3690f76567fae8">
  <xsd:schema xmlns:xsd="http://www.w3.org/2001/XMLSchema" xmlns:xs="http://www.w3.org/2001/XMLSchema" xmlns:p="http://schemas.microsoft.com/office/2006/metadata/properties" xmlns:ns2="27202520-6f0a-47ab-af2b-683dc16d471c" targetNamespace="http://schemas.microsoft.com/office/2006/metadata/properties" ma:root="true" ma:fieldsID="62ccb276d3c670fe755832c6f76da54a" ns2:_="">
    <xsd:import namespace="27202520-6f0a-47ab-af2b-683dc16d47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02520-6f0a-47ab-af2b-683dc16d4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BA649A-9E35-4F56-9FA8-EAB5F3588CAF}"/>
</file>

<file path=customXml/itemProps2.xml><?xml version="1.0" encoding="utf-8"?>
<ds:datastoreItem xmlns:ds="http://schemas.openxmlformats.org/officeDocument/2006/customXml" ds:itemID="{D097A94C-3D76-4F29-9FDA-1F457DBDCEDB}"/>
</file>

<file path=customXml/itemProps3.xml><?xml version="1.0" encoding="utf-8"?>
<ds:datastoreItem xmlns:ds="http://schemas.openxmlformats.org/officeDocument/2006/customXml" ds:itemID="{08F91660-F45B-499A-9107-606F5013940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980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Nexa Bold</vt:lpstr>
      <vt:lpstr>Source Sans Pro</vt:lpstr>
      <vt:lpstr>Office-teema</vt:lpstr>
      <vt:lpstr>Yleisilmailu ja Suomen Ilmailuliitto</vt:lpstr>
      <vt:lpstr>Yleisilmailu</vt:lpstr>
      <vt:lpstr>Yleisilmailu</vt:lpstr>
      <vt:lpstr>Taustaa</vt:lpstr>
      <vt:lpstr>Ilmailuliitto yleisilmailun edunvalvojana</vt:lpstr>
      <vt:lpstr>Ilmailuliitto yleisilmailun edustajana Suomessa</vt:lpstr>
      <vt:lpstr>Yleisilmailu – ICAO (Annex 6)</vt:lpstr>
      <vt:lpstr>Ilmailuliiton tulkinta</vt:lpstr>
      <vt:lpstr>Miten yleisilmailun lisääminen sääntöihin  vaikuttaisi liiton toimintaan?</vt:lpstr>
      <vt:lpstr>PowerPoint Presentation</vt:lpstr>
      <vt:lpstr>Seuraavaksi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Yleisilmailu ja Suomen Ilmailuliitto</dc:title>
  <dc:creator>Timo Hyvönen</dc:creator>
  <cp:lastModifiedBy>Timo Hyvönen</cp:lastModifiedBy>
  <cp:revision>2</cp:revision>
  <dcterms:created xsi:type="dcterms:W3CDTF">2020-10-03T12:23:15Z</dcterms:created>
  <dcterms:modified xsi:type="dcterms:W3CDTF">2020-10-03T12:24:23Z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0x0101007B71280C7DE05B4DAF7AB6A4A0CA4C9C</vt:lpwstr>
  </property>
</Properties>
</file>