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sldIdLst>
    <p:sldId id="256" r:id="rId5"/>
    <p:sldId id="274" r:id="rId6"/>
    <p:sldId id="275" r:id="rId7"/>
    <p:sldId id="277" r:id="rId8"/>
    <p:sldId id="278" r:id="rId9"/>
    <p:sldId id="266" r:id="rId10"/>
    <p:sldId id="282" r:id="rId11"/>
    <p:sldId id="280" r:id="rId12"/>
    <p:sldId id="283" r:id="rId13"/>
    <p:sldId id="284" r:id="rId14"/>
    <p:sldId id="285" r:id="rId15"/>
    <p:sldId id="286" r:id="rId16"/>
    <p:sldId id="287" r:id="rId17"/>
    <p:sldId id="26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DE0"/>
    <a:srgbClr val="009FE3"/>
    <a:srgbClr val="FFFE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6801" autoAdjust="0"/>
  </p:normalViewPr>
  <p:slideViewPr>
    <p:cSldViewPr snapToGrid="0" showGuides="1">
      <p:cViewPr varScale="1">
        <p:scale>
          <a:sx n="72" d="100"/>
          <a:sy n="72" d="100"/>
        </p:scale>
        <p:origin x="1074" y="78"/>
      </p:cViewPr>
      <p:guideLst>
        <p:guide orient="horz" pos="2160"/>
        <p:guide pos="29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6" d="100"/>
          <a:sy n="96" d="100"/>
        </p:scale>
        <p:origin x="3558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640E2-175C-4A33-A786-ED9BE1E6F7F7}" type="datetimeFigureOut">
              <a:rPr lang="fi-FI" smtClean="0"/>
              <a:t>5.10.2020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3775A-A326-492E-9241-8514A2E7DD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6323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Esityksen 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B2E125DA-37FD-43B8-8450-6841A6C13D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" r="-83" b="-282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89971" y="2353348"/>
            <a:ext cx="6950101" cy="1749175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rgbClr val="009DE0"/>
                </a:solidFill>
                <a:latin typeface="Nexa Bold" panose="02000000000000000000" pitchFamily="50" charset="0"/>
              </a:defRPr>
            </a:lvl1pPr>
          </a:lstStyle>
          <a:p>
            <a:r>
              <a:rPr lang="en-US" dirty="0"/>
              <a:t>OTSIKKO ISOLLA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89971" y="4401556"/>
            <a:ext cx="69501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Alaotsikko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7269C-9278-4E38-B826-21D93051C876}" type="datetime1">
              <a:rPr lang="fi-FI" smtClean="0"/>
              <a:t>5.10.2020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Jari Lehti Laji- ja Valmennuspäällikkö              Suomen Ilmailuliitto ry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4835-AE28-456F-B73C-84B83754808E}" type="slidenum">
              <a:rPr lang="fi-FI" smtClean="0"/>
              <a:t>‹#›</a:t>
            </a:fld>
            <a:endParaRPr lang="fi-FI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8F29B873-5FFF-401F-9F83-9962DF69F9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90405" y="426970"/>
            <a:ext cx="163830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600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8034" y="267775"/>
            <a:ext cx="6938236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9FE3"/>
                </a:solidFill>
                <a:latin typeface="Calibri" panose="020F0502020204030204" pitchFamily="34" charset="0"/>
              </a:defRPr>
            </a:lvl1pPr>
          </a:lstStyle>
          <a:p>
            <a:r>
              <a:rPr lang="fi-FI" dirty="0"/>
              <a:t>Lisää 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8034" y="1803275"/>
            <a:ext cx="8359027" cy="435133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i-FI" dirty="0"/>
              <a:t> Lisää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E544-B244-4970-957F-563C8FF61F27}" type="datetime1">
              <a:rPr lang="fi-FI" smtClean="0"/>
              <a:t>5.10.2020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Jari Lehti Laji- ja Valmennuspäällikkö              Suomen Ilmailuliitto 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4835-AE28-456F-B73C-84B83754808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7536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ja objek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8034" y="213986"/>
            <a:ext cx="6953422" cy="1325563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dirty="0">
                <a:solidFill>
                  <a:srgbClr val="009FE3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fi-FI" dirty="0"/>
              <a:t>Lisää 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8034" y="1825625"/>
            <a:ext cx="4963798" cy="435133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i-FI" dirty="0"/>
              <a:t> Lisää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E422E-B1B4-4B34-AEF4-2E24A9C61D5A}" type="datetime1">
              <a:rPr lang="fi-FI" smtClean="0"/>
              <a:t>5.10.2020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Jari Lehti Laji- ja Valmennuspäällikkö              Suomen Ilmailuliitto 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4835-AE28-456F-B73C-84B83754808E}" type="slidenum">
              <a:rPr lang="fi-FI" smtClean="0"/>
              <a:t>‹#›</a:t>
            </a:fld>
            <a:endParaRPr lang="fi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B09A15-E051-44DF-8617-5C28B71D2DB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781123" y="1825625"/>
            <a:ext cx="3086100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objekti</a:t>
            </a:r>
          </a:p>
        </p:txBody>
      </p:sp>
    </p:spTree>
    <p:extLst>
      <p:ext uri="{BB962C8B-B14F-4D97-AF65-F5344CB8AC3E}">
        <p14:creationId xmlns:p14="http://schemas.microsoft.com/office/powerpoint/2010/main" val="678857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ja ylä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2276" y="2103437"/>
            <a:ext cx="8411234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9DE0"/>
                </a:solidFill>
              </a:defRPr>
            </a:lvl1pPr>
          </a:lstStyle>
          <a:p>
            <a:r>
              <a:rPr lang="fi-FI" dirty="0"/>
              <a:t>Lisää 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2275" y="3429000"/>
            <a:ext cx="8411234" cy="265440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i-FI" dirty="0"/>
              <a:t> Lisää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4E596-F35A-498A-9ECF-13B1D1BAE255}" type="datetime1">
              <a:rPr lang="fi-FI" smtClean="0"/>
              <a:t>5.10.2020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Jari Lehti Laji- ja Valmennuspäällikkö              Suomen Ilmailuliitto 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4835-AE28-456F-B73C-84B83754808E}" type="slidenum">
              <a:rPr lang="fi-FI" smtClean="0"/>
              <a:t>‹#›</a:t>
            </a:fld>
            <a:endParaRPr lang="fi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B09A15-E051-44DF-8617-5C28B71D2DB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0" y="0"/>
            <a:ext cx="9144000" cy="197555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kuva</a:t>
            </a:r>
          </a:p>
        </p:txBody>
      </p:sp>
    </p:spTree>
    <p:extLst>
      <p:ext uri="{BB962C8B-B14F-4D97-AF65-F5344CB8AC3E}">
        <p14:creationId xmlns:p14="http://schemas.microsoft.com/office/powerpoint/2010/main" val="756636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ja 2 objekt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9397" y="136524"/>
            <a:ext cx="6997253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9FE3"/>
                </a:solidFill>
              </a:defRPr>
            </a:lvl1pPr>
          </a:lstStyle>
          <a:p>
            <a:r>
              <a:rPr lang="fi-FI" dirty="0"/>
              <a:t>Lisää 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9397" y="1825625"/>
            <a:ext cx="5000004" cy="435133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i-FI" dirty="0"/>
              <a:t> Lisää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190B3-9AA5-4368-A2BF-4D62B0A12423}" type="datetime1">
              <a:rPr lang="fi-FI" smtClean="0"/>
              <a:t>5.10.2020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Jari Lehti Laji- ja Valmennuspäällikkö              Suomen Ilmailuliitto 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4835-AE28-456F-B73C-84B83754808E}" type="slidenum">
              <a:rPr lang="fi-FI" smtClean="0"/>
              <a:t>‹#›</a:t>
            </a:fld>
            <a:endParaRPr lang="fi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B09A15-E051-44DF-8617-5C28B71D2DB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666704" y="1825625"/>
            <a:ext cx="3200519" cy="212639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13831FB-F6E4-4579-8F63-30323D354D1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666704" y="4050565"/>
            <a:ext cx="3200519" cy="212639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05574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EF1AEAC3-C963-4AA0-B71A-A3B9FC0D36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" r="-83" b="-2824"/>
          <a:stretch/>
        </p:blipFill>
        <p:spPr>
          <a:xfrm>
            <a:off x="0" y="15114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5914" y="1709739"/>
            <a:ext cx="7544673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dirty="0"/>
              <a:t>Väliotsikko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DCA80-B264-4913-BD6B-ADDC4C7C3454}" type="datetime1">
              <a:rPr lang="fi-FI" smtClean="0"/>
              <a:t>5.10.2020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Jari Lehti Laji- ja Valmennuspäällikkö              Suomen Ilmailuliitto 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4835-AE28-456F-B73C-84B83754808E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01CFA34A-0DBA-4EFB-B901-165C94DB29D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24479" y="236765"/>
            <a:ext cx="972217" cy="89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66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C0C42-FAE3-48AA-B6FD-5E3DCF776326}" type="datetime1">
              <a:rPr lang="fi-FI" smtClean="0"/>
              <a:t>5.10.2020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Jari Lehti Laji- ja Valmennuspäällikkö              Suomen Ilmailuliitto 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4835-AE28-456F-B73C-84B83754808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1839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9FE3"/>
                </a:solidFill>
              </a:defRPr>
            </a:lvl1pPr>
          </a:lstStyle>
          <a:p>
            <a:r>
              <a:rPr lang="fi-FI" dirty="0"/>
              <a:t>Lisää otsikko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2DC4-DF69-4EEC-A75D-07A2038D3F44}" type="datetime1">
              <a:rPr lang="fi-FI" smtClean="0"/>
              <a:t>5.10.2020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Jari Lehti Laji- ja Valmennuspäällikkö              Suomen Ilmailuliitto 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4835-AE28-456F-B73C-84B83754808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0552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dia">
    <p:bg>
      <p:bgPr>
        <a:solidFill>
          <a:srgbClr val="FFFE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uva 17">
            <a:extLst>
              <a:ext uri="{FF2B5EF4-FFF2-40B4-BE49-F238E27FC236}">
                <a16:creationId xmlns:a16="http://schemas.microsoft.com/office/drawing/2014/main" id="{4D2A3C08-DB99-40A9-BF7F-40AEFF015F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022" y="2861926"/>
            <a:ext cx="5692462" cy="3972698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EB80DB7C-78CA-4246-95AE-435BEC582F25}"/>
              </a:ext>
            </a:extLst>
          </p:cNvPr>
          <p:cNvSpPr txBox="1"/>
          <p:nvPr userDrawn="1"/>
        </p:nvSpPr>
        <p:spPr>
          <a:xfrm>
            <a:off x="2760203" y="2265617"/>
            <a:ext cx="3786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800" b="1" dirty="0">
                <a:solidFill>
                  <a:srgbClr val="009FE3"/>
                </a:solidFill>
                <a:latin typeface="+mn-lt"/>
              </a:rPr>
              <a:t>Kiitos!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2500AC05-606D-4798-ADF4-559718D18A34}"/>
              </a:ext>
            </a:extLst>
          </p:cNvPr>
          <p:cNvSpPr txBox="1"/>
          <p:nvPr userDrawn="1"/>
        </p:nvSpPr>
        <p:spPr>
          <a:xfrm>
            <a:off x="0" y="3088052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latin typeface="+mn-lt"/>
                <a:cs typeface="Helvetica" panose="020B0604020202020204" pitchFamily="34" charset="0"/>
              </a:rPr>
              <a:t>Suomen Ilmailuliitto ry</a:t>
            </a:r>
          </a:p>
          <a:p>
            <a:pPr algn="ctr"/>
            <a:r>
              <a:rPr lang="fi-FI" sz="1400" dirty="0">
                <a:latin typeface="+mn-lt"/>
                <a:cs typeface="Helvetica" panose="020B0604020202020204" pitchFamily="34" charset="0"/>
              </a:rPr>
              <a:t>Helsinki-Malmin lentoasema</a:t>
            </a:r>
          </a:p>
          <a:p>
            <a:pPr algn="ctr"/>
            <a:r>
              <a:rPr lang="fi-FI" sz="1400" dirty="0">
                <a:latin typeface="+mn-lt"/>
                <a:cs typeface="Helvetica" panose="020B0604020202020204" pitchFamily="34" charset="0"/>
              </a:rPr>
              <a:t>00700 Helsinki</a:t>
            </a: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9EE6D27B-8A95-467F-8842-7CC30AE58C62}"/>
              </a:ext>
            </a:extLst>
          </p:cNvPr>
          <p:cNvSpPr/>
          <p:nvPr userDrawn="1"/>
        </p:nvSpPr>
        <p:spPr>
          <a:xfrm>
            <a:off x="3545602" y="3904311"/>
            <a:ext cx="2044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>
                <a:latin typeface="+mn-lt"/>
                <a:cs typeface="Helvetica" panose="020B0604020202020204" pitchFamily="34" charset="0"/>
              </a:rPr>
              <a:t>www.ilmailuliitto.fi 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E3BF0610-FC78-48EF-8E6A-513F44CB08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00808" y="4608297"/>
            <a:ext cx="229495" cy="229495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540EC97E-9395-4F94-84B6-4D72B521C4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41501" y="4519005"/>
            <a:ext cx="325360" cy="318787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F7BB9742-51E5-42B5-8CC9-3204E0A5B0D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945355" y="4547286"/>
            <a:ext cx="269718" cy="300989"/>
          </a:xfrm>
          <a:prstGeom prst="rect">
            <a:avLst/>
          </a:prstGeom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9A45565D-7CBB-46FE-B1B8-C8BB91C84C75}"/>
              </a:ext>
            </a:extLst>
          </p:cNvPr>
          <p:cNvSpPr txBox="1"/>
          <p:nvPr userDrawn="1"/>
        </p:nvSpPr>
        <p:spPr>
          <a:xfrm>
            <a:off x="4707113" y="4603322"/>
            <a:ext cx="10759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latin typeface="+mn-lt"/>
                <a:cs typeface="Helvetica" panose="020B0604020202020204" pitchFamily="34" charset="0"/>
              </a:rPr>
              <a:t>@ilmailuliitto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94A197E4-5681-4754-9002-D7F0081097F5}"/>
              </a:ext>
            </a:extLst>
          </p:cNvPr>
          <p:cNvSpPr txBox="1"/>
          <p:nvPr userDrawn="1"/>
        </p:nvSpPr>
        <p:spPr>
          <a:xfrm>
            <a:off x="2732610" y="4571276"/>
            <a:ext cx="1704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latin typeface="+mn-lt"/>
                <a:cs typeface="Helvetica" panose="020B0604020202020204" pitchFamily="34" charset="0"/>
              </a:rPr>
              <a:t>@suomenilmailuliittory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56164C30-52F8-4627-BB15-9A1D54911609}"/>
              </a:ext>
            </a:extLst>
          </p:cNvPr>
          <p:cNvSpPr txBox="1"/>
          <p:nvPr userDrawn="1"/>
        </p:nvSpPr>
        <p:spPr>
          <a:xfrm>
            <a:off x="6196654" y="4603322"/>
            <a:ext cx="15088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latin typeface="+mn-lt"/>
                <a:cs typeface="Helvetica" panose="020B0604020202020204" pitchFamily="34" charset="0"/>
              </a:rPr>
              <a:t>@ilmailuliitto</a:t>
            </a:r>
          </a:p>
        </p:txBody>
      </p:sp>
      <p:pic>
        <p:nvPicPr>
          <p:cNvPr id="16" name="Kuva 15" descr="sil logo cyan.png">
            <a:extLst>
              <a:ext uri="{FF2B5EF4-FFF2-40B4-BE49-F238E27FC236}">
                <a16:creationId xmlns:a16="http://schemas.microsoft.com/office/drawing/2014/main" id="{DDF31106-EF01-4A91-89F6-DB2B034309C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410" y="1005344"/>
            <a:ext cx="1277179" cy="1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016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8034" y="224204"/>
            <a:ext cx="69383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Lisää otsikko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8034" y="1674485"/>
            <a:ext cx="835902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 Lisää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20CC7351-F794-4EE9-A991-B24EC9F61DFB}" type="datetime1">
              <a:rPr lang="fi-FI" smtClean="0"/>
              <a:t>5.10.2020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fi-FI"/>
              <a:t>Jari Lehti Laji- ja Valmennuspäällikkö              Suomen Ilmailuliitto 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5EA4835-AE28-456F-B73C-84B83754808E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C0ADF3EE-3830-423E-8D88-5F593470A4C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018" y="206701"/>
            <a:ext cx="1030727" cy="9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005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8" r:id="rId3"/>
    <p:sldLayoutId id="2147483682" r:id="rId4"/>
    <p:sldLayoutId id="2147483669" r:id="rId5"/>
    <p:sldLayoutId id="2147483663" r:id="rId6"/>
    <p:sldLayoutId id="2147483667" r:id="rId7"/>
    <p:sldLayoutId id="2147483666" r:id="rId8"/>
    <p:sldLayoutId id="2147483683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2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lmailuliitto.fi/ilmailuliitto/ymparistoasiat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E5ABF5-16C8-464B-AD66-6037F87EEE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6686" y="1679825"/>
            <a:ext cx="6950101" cy="1749175"/>
          </a:xfrm>
        </p:spPr>
        <p:txBody>
          <a:bodyPr>
            <a:normAutofit fontScale="90000"/>
          </a:bodyPr>
          <a:lstStyle/>
          <a:p>
            <a:br>
              <a:rPr lang="fi-FI" dirty="0"/>
            </a:br>
            <a:br>
              <a:rPr lang="fi-FI" dirty="0"/>
            </a:br>
            <a:r>
              <a:rPr lang="fi-FI" dirty="0"/>
              <a:t>Avainhenkilöpäivät</a:t>
            </a:r>
            <a:br>
              <a:rPr lang="fi-FI" dirty="0"/>
            </a:br>
            <a:r>
              <a:rPr lang="fi-FI" dirty="0"/>
              <a:t>3.-4.10.2020 </a:t>
            </a:r>
            <a:br>
              <a:rPr lang="fi-FI" dirty="0"/>
            </a:br>
            <a:br>
              <a:rPr lang="fi-FI" dirty="0"/>
            </a:b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52E52EA-9CEF-4F63-BE23-02B74297B6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6686" y="2457322"/>
            <a:ext cx="6950100" cy="1655762"/>
          </a:xfrm>
        </p:spPr>
        <p:txBody>
          <a:bodyPr>
            <a:normAutofit lnSpcReduction="10000"/>
          </a:bodyPr>
          <a:lstStyle/>
          <a:p>
            <a:r>
              <a:rPr lang="fi-FI" dirty="0"/>
              <a:t>YHTEISKUNTAVASTUU LAJILIITTOTOIMINNASSA</a:t>
            </a:r>
          </a:p>
          <a:p>
            <a:pPr marL="342900" indent="-342900">
              <a:buFontTx/>
              <a:buChar char="-"/>
            </a:pPr>
            <a:r>
              <a:rPr lang="fi-FI" dirty="0"/>
              <a:t>Ympäristö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päästöjen vähentäminen,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hiilidioksidipäästöjen kompensointi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2503F52-A578-4838-8ACC-7711DDC9E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Jari Lehti Laji- ja Valmennuspäällikkö              Suomen Ilmailuliitto ry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1003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78F6E188-62E3-472C-A82F-B1ADC1DBD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Jari Lehti Laji- ja Valmennuspäällikkö              Suomen Ilmailuliitto ry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E2E294D-FC9D-4DE4-8658-20AFB12A3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12" y="447675"/>
            <a:ext cx="8334375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894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DE9ECF2-E101-4A4A-A46B-DE786F5AF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Jari Lehti Laji- ja Valmennuspäällikkö              Suomen Ilmailuliitto ry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9D603F30-984C-4AEF-B7EA-521B60D53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887" y="138112"/>
            <a:ext cx="7134225" cy="658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766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FB624912-EB4E-44CC-90A6-B2AD02132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Jari Lehti Laji- ja Valmennuspäällikkö              Suomen Ilmailuliitto ry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48AD2011-7429-408E-A05B-E510DC162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630"/>
            <a:ext cx="9144000" cy="560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390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063E1F66-8061-4001-AC35-E707FB530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Jari Lehti Laji- ja Valmennuspäällikkö              Suomen Ilmailuliitto ry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9E9DB343-0E47-4080-BD4D-21CBD5CF6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812" y="57150"/>
            <a:ext cx="5286375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005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699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5A699D-C1C1-4CD7-AA7D-CB766D677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Yhteiskuntavastuu lajiliittojen valtionavustushaussa 2021 alkaen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D2240C0-04F7-43B6-8E81-DBC001AE1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034" y="741730"/>
            <a:ext cx="8359027" cy="4351338"/>
          </a:xfrm>
        </p:spPr>
        <p:txBody>
          <a:bodyPr/>
          <a:lstStyle/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OPETUS- JA KULTTUURIMINISTERIÖ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5B0676D9-DD62-4CB1-B5CA-36E2FDABEB15}"/>
              </a:ext>
            </a:extLst>
          </p:cNvPr>
          <p:cNvSpPr txBox="1"/>
          <p:nvPr/>
        </p:nvSpPr>
        <p:spPr>
          <a:xfrm>
            <a:off x="528034" y="1717070"/>
            <a:ext cx="835902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/>
              <a:t>Yhteiskuntavastuun osa-alueet:</a:t>
            </a:r>
          </a:p>
          <a:p>
            <a:endParaRPr lang="fi-FI" dirty="0"/>
          </a:p>
          <a:p>
            <a:br>
              <a:rPr lang="fi-FI" dirty="0"/>
            </a:br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176E5C0-FBF7-4B9C-960C-B494A5554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62" y="2396359"/>
            <a:ext cx="9169721" cy="4489176"/>
          </a:xfrm>
          <a:prstGeom prst="rect">
            <a:avLst/>
          </a:prstGeom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4FDA15E-4BE9-402F-8A4F-EB4C71221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Jari Lehti Laji- ja Valmennuspäällikkö              Suomen Ilmailuliitto ry</a:t>
            </a:r>
          </a:p>
        </p:txBody>
      </p:sp>
    </p:spTree>
    <p:extLst>
      <p:ext uri="{BB962C8B-B14F-4D97-AF65-F5344CB8AC3E}">
        <p14:creationId xmlns:p14="http://schemas.microsoft.com/office/powerpoint/2010/main" val="1690267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5A699D-C1C1-4CD7-AA7D-CB766D677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2" y="286782"/>
            <a:ext cx="6938236" cy="504497"/>
          </a:xfrm>
        </p:spPr>
        <p:txBody>
          <a:bodyPr>
            <a:normAutofit fontScale="90000"/>
          </a:bodyPr>
          <a:lstStyle/>
          <a:p>
            <a:r>
              <a:rPr lang="fi-FI" dirty="0"/>
              <a:t>Yhteiskuntavastuun osa-alueet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D2240C0-04F7-43B6-8E81-DBC001AE1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114" y="791279"/>
            <a:ext cx="8359027" cy="2882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1600" dirty="0"/>
              <a:t>OPETUS- JA KULTTUURIMINISTERIÖ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5B0676D9-DD62-4CB1-B5CA-36E2FDABEB15}"/>
              </a:ext>
            </a:extLst>
          </p:cNvPr>
          <p:cNvSpPr txBox="1"/>
          <p:nvPr/>
        </p:nvSpPr>
        <p:spPr>
          <a:xfrm>
            <a:off x="392486" y="1403883"/>
            <a:ext cx="8751514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b="1" dirty="0"/>
              <a:t>Hyvä hallinto   </a:t>
            </a:r>
            <a:br>
              <a:rPr lang="fi-FI" dirty="0"/>
            </a:br>
            <a:r>
              <a:rPr lang="fi-FI" dirty="0"/>
              <a:t>	- Toiminnan lainmukaisuus. Taloudenpidon läpinäkyvyys. Päätöksenteon 	demokraattisuus. Tasa-arvo ja diversiteetti. Avoimuus Osallisuus.  </a:t>
            </a:r>
          </a:p>
          <a:p>
            <a:pPr marL="285750" indent="-285750">
              <a:buFontTx/>
              <a:buChar char="-"/>
            </a:pPr>
            <a:endParaRPr lang="fi-FI" dirty="0"/>
          </a:p>
          <a:p>
            <a:r>
              <a:rPr lang="fi-FI" b="1" dirty="0"/>
              <a:t>Toiminnan eettisyys </a:t>
            </a:r>
            <a:br>
              <a:rPr lang="fi-FI" dirty="0"/>
            </a:br>
            <a:r>
              <a:rPr lang="fi-FI" dirty="0"/>
              <a:t>	- Kansainväliset sopimukset (ihmisoikeussopimukset, antidoping, manipulaatio, 	katsomoturvallisuus) ja Reilu Peli </a:t>
            </a:r>
            <a:br>
              <a:rPr lang="fi-FI" dirty="0"/>
            </a:br>
            <a:endParaRPr lang="fi-FI" dirty="0"/>
          </a:p>
          <a:p>
            <a:r>
              <a:rPr lang="fi-FI" b="1" dirty="0"/>
              <a:t>Turvallisuus </a:t>
            </a:r>
            <a:br>
              <a:rPr lang="fi-FI" dirty="0"/>
            </a:br>
            <a:r>
              <a:rPr lang="fi-FI" dirty="0"/>
              <a:t>	- Antidopingsuunnitelmat ja toimeenpano </a:t>
            </a:r>
          </a:p>
          <a:p>
            <a:br>
              <a:rPr lang="fi-FI" dirty="0"/>
            </a:br>
            <a:r>
              <a:rPr lang="fi-FI" b="1" dirty="0"/>
              <a:t>Ympäristö ja ilmasto </a:t>
            </a:r>
          </a:p>
          <a:p>
            <a:r>
              <a:rPr lang="fi-FI" b="1" dirty="0"/>
              <a:t>	- Ympäristövastuu Terveellisyys- ja turvallisuus </a:t>
            </a:r>
          </a:p>
          <a:p>
            <a:pPr marL="285750" indent="-285750">
              <a:buFontTx/>
              <a:buChar char="-"/>
            </a:pPr>
            <a:endParaRPr lang="fi-FI" dirty="0"/>
          </a:p>
          <a:p>
            <a:r>
              <a:rPr lang="fi-FI" b="1" dirty="0"/>
              <a:t>Tasa-arvo ja yhdenvertaisuus</a:t>
            </a:r>
            <a:br>
              <a:rPr lang="fi-FI" dirty="0"/>
            </a:br>
            <a:r>
              <a:rPr lang="fi-FI" dirty="0"/>
              <a:t>	- Tasa-arvo- ja yhdenvertaisuussuunnitelma – hallinto + toiminta.</a:t>
            </a:r>
            <a:br>
              <a:rPr lang="fi-FI" dirty="0"/>
            </a:br>
            <a:r>
              <a:rPr lang="fi-FI" dirty="0"/>
              <a:t>	 Syrjinnän-, epäasiallisen kohtelun-, häirinnän-, kiusaamisen-, rasismin ehkäisy ja                           	puuttuminen </a:t>
            </a:r>
            <a:br>
              <a:rPr lang="fi-FI" dirty="0"/>
            </a:b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6682AF4-CFC7-4392-AD61-641DE089A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Jari Lehti Laji- ja Valmennuspäällikkö              Suomen Ilmailuliitto ry</a:t>
            </a:r>
          </a:p>
        </p:txBody>
      </p:sp>
    </p:spTree>
    <p:extLst>
      <p:ext uri="{BB962C8B-B14F-4D97-AF65-F5344CB8AC3E}">
        <p14:creationId xmlns:p14="http://schemas.microsoft.com/office/powerpoint/2010/main" val="2140617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5A699D-C1C1-4CD7-AA7D-CB766D677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2" y="286782"/>
            <a:ext cx="6938236" cy="504497"/>
          </a:xfrm>
        </p:spPr>
        <p:txBody>
          <a:bodyPr>
            <a:normAutofit fontScale="90000"/>
          </a:bodyPr>
          <a:lstStyle/>
          <a:p>
            <a:r>
              <a:rPr lang="fi-FI" dirty="0"/>
              <a:t>Toteutus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D2240C0-04F7-43B6-8E81-DBC001AE1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114" y="791279"/>
            <a:ext cx="8359027" cy="2882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1600" dirty="0"/>
              <a:t>OPETUS- JA KULTTUURIMINISTERIÖ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5B0676D9-DD62-4CB1-B5CA-36E2FDABEB15}"/>
              </a:ext>
            </a:extLst>
          </p:cNvPr>
          <p:cNvSpPr txBox="1"/>
          <p:nvPr/>
        </p:nvSpPr>
        <p:spPr>
          <a:xfrm>
            <a:off x="392486" y="1403883"/>
            <a:ext cx="8359027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fi-FI" dirty="0"/>
              <a:t>Yhdistyksen säännöt (hyvä hallinto, kurinpito) </a:t>
            </a:r>
          </a:p>
          <a:p>
            <a:endParaRPr lang="fi-FI" dirty="0"/>
          </a:p>
          <a:p>
            <a:pPr marL="285750" indent="-285750">
              <a:buFontTx/>
              <a:buChar char="-"/>
            </a:pPr>
            <a:r>
              <a:rPr lang="fi-FI" dirty="0"/>
              <a:t>Tasa-arvo- ja yhdenvertaisuussuunnitelma; </a:t>
            </a:r>
            <a:br>
              <a:rPr lang="fi-FI" dirty="0"/>
            </a:br>
            <a:r>
              <a:rPr lang="fi-FI" dirty="0"/>
              <a:t>	hallinto + toiminta &lt;-&gt; seurat (ml. esteettömyys, saavutettavuus, kustannukset, 	syrjinnän, kiusaamisen ja epäasiallisen kohtelun ehkäisy) </a:t>
            </a:r>
          </a:p>
          <a:p>
            <a:endParaRPr lang="fi-FI" dirty="0"/>
          </a:p>
          <a:p>
            <a:pPr marL="285750" indent="-285750">
              <a:buFontTx/>
              <a:buChar char="-"/>
            </a:pPr>
            <a:r>
              <a:rPr lang="fi-FI" b="1" dirty="0"/>
              <a:t>Ympäristövaikutusten tunnistaminen ja toimenpiteet </a:t>
            </a:r>
          </a:p>
          <a:p>
            <a:endParaRPr lang="fi-FI" dirty="0"/>
          </a:p>
          <a:p>
            <a:pPr marL="285750" indent="-285750">
              <a:buFontTx/>
              <a:buChar char="-"/>
            </a:pPr>
            <a:r>
              <a:rPr lang="fi-FI" dirty="0"/>
              <a:t>Terveiden elämäntapojen edistäminen (fyysinen turvallisuus, päihteettömyys) </a:t>
            </a:r>
          </a:p>
          <a:p>
            <a:endParaRPr lang="fi-FI" dirty="0"/>
          </a:p>
          <a:p>
            <a:pPr marL="285750" indent="-285750">
              <a:buFontTx/>
              <a:buChar char="-"/>
            </a:pPr>
            <a:r>
              <a:rPr lang="fi-FI" dirty="0"/>
              <a:t>Antidopingohjelma</a:t>
            </a:r>
          </a:p>
          <a:p>
            <a:br>
              <a:rPr lang="fi-FI" dirty="0"/>
            </a:b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D4DC32B-BE5D-4062-918F-B98680DAA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Jari Lehti Laji- ja Valmennuspäällikkö              Suomen Ilmailuliitto ry</a:t>
            </a:r>
          </a:p>
        </p:txBody>
      </p:sp>
    </p:spTree>
    <p:extLst>
      <p:ext uri="{BB962C8B-B14F-4D97-AF65-F5344CB8AC3E}">
        <p14:creationId xmlns:p14="http://schemas.microsoft.com/office/powerpoint/2010/main" val="2387064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5A699D-C1C1-4CD7-AA7D-CB766D677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2" y="286782"/>
            <a:ext cx="6938236" cy="504497"/>
          </a:xfrm>
        </p:spPr>
        <p:txBody>
          <a:bodyPr>
            <a:normAutofit fontScale="90000"/>
          </a:bodyPr>
          <a:lstStyle/>
          <a:p>
            <a:r>
              <a:rPr lang="fi-FI" dirty="0"/>
              <a:t>Yhteiskuntavastuullinen toiminta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D2240C0-04F7-43B6-8E81-DBC001AE1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114" y="791279"/>
            <a:ext cx="8359027" cy="2882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1600" dirty="0"/>
              <a:t>OPETUS- JA KULTTUURIMINISTERIÖ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5B0676D9-DD62-4CB1-B5CA-36E2FDABEB15}"/>
              </a:ext>
            </a:extLst>
          </p:cNvPr>
          <p:cNvSpPr txBox="1"/>
          <p:nvPr/>
        </p:nvSpPr>
        <p:spPr>
          <a:xfrm>
            <a:off x="528032" y="976713"/>
            <a:ext cx="835902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fi-FI" dirty="0"/>
            </a:br>
            <a:r>
              <a:rPr lang="fi-FI" sz="1600" b="1" dirty="0"/>
              <a:t>TAVOITTEET &gt; SEURANTA &gt; KEHITTÄMINEN &gt;TAVOITTEET &gt; SEURANTA &gt; KEHITTÄMINEN ..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4E5A3F50-E0ED-451B-B66E-FC637547B9A0}"/>
              </a:ext>
            </a:extLst>
          </p:cNvPr>
          <p:cNvSpPr txBox="1"/>
          <p:nvPr/>
        </p:nvSpPr>
        <p:spPr>
          <a:xfrm>
            <a:off x="528032" y="2146264"/>
            <a:ext cx="788024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/>
              <a:t>2020 </a:t>
            </a:r>
            <a:br>
              <a:rPr lang="fi-FI" dirty="0"/>
            </a:br>
            <a:r>
              <a:rPr lang="fi-FI" dirty="0"/>
              <a:t>• Sääntömuutokset </a:t>
            </a:r>
          </a:p>
          <a:p>
            <a:r>
              <a:rPr lang="fi-FI" dirty="0"/>
              <a:t>• Tasa-arvo- ja yhdenvertaisuussuunnitelmat </a:t>
            </a:r>
          </a:p>
          <a:p>
            <a:r>
              <a:rPr lang="fi-FI" dirty="0"/>
              <a:t>• Antidopingohjelma </a:t>
            </a:r>
          </a:p>
          <a:p>
            <a:r>
              <a:rPr lang="fi-FI" dirty="0"/>
              <a:t>• Terveiden elämäntapojen edistäminen </a:t>
            </a:r>
          </a:p>
          <a:p>
            <a:r>
              <a:rPr lang="fi-FI" dirty="0"/>
              <a:t>• </a:t>
            </a:r>
            <a:r>
              <a:rPr lang="fi-FI" b="1" dirty="0"/>
              <a:t>Ympäristövaikutusten tunnistaminen ja toimenpiteet </a:t>
            </a:r>
          </a:p>
          <a:p>
            <a:r>
              <a:rPr lang="fi-FI" dirty="0"/>
              <a:t>➢ Keskeiset kehittämiskohteet ja tavoitteet liiton omista lähtökohdista (3 – 5) sekä seurantasuunnitelma </a:t>
            </a:r>
          </a:p>
          <a:p>
            <a:endParaRPr lang="fi-FI" dirty="0"/>
          </a:p>
          <a:p>
            <a:r>
              <a:rPr lang="fi-FI" dirty="0"/>
              <a:t>2021 </a:t>
            </a:r>
          </a:p>
          <a:p>
            <a:r>
              <a:rPr lang="fi-FI" b="1" dirty="0"/>
              <a:t>• Ympäristöohjelma </a:t>
            </a:r>
          </a:p>
          <a:p>
            <a:r>
              <a:rPr lang="fi-FI" dirty="0"/>
              <a:t>• Antidopingohjelman päivitys vastaamaan uutta säännöstöä 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3304536-5BBA-4F3E-9983-9AB578E8E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Jari Lehti Laji- ja Valmennuspäällikkö              Suomen Ilmailuliitto ry</a:t>
            </a:r>
          </a:p>
        </p:txBody>
      </p:sp>
    </p:spTree>
    <p:extLst>
      <p:ext uri="{BB962C8B-B14F-4D97-AF65-F5344CB8AC3E}">
        <p14:creationId xmlns:p14="http://schemas.microsoft.com/office/powerpoint/2010/main" val="2395628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B4896D-F2D2-4846-BC04-8720A2306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4" y="267775"/>
            <a:ext cx="6938236" cy="877853"/>
          </a:xfrm>
        </p:spPr>
        <p:txBody>
          <a:bodyPr>
            <a:normAutofit/>
          </a:bodyPr>
          <a:lstStyle/>
          <a:p>
            <a:r>
              <a:rPr lang="fi-FI" dirty="0"/>
              <a:t>Imago, hiilidioksidipäästöt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4419F24-5FA0-4B6F-B9C4-4A4448DFE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034" y="1351600"/>
            <a:ext cx="8359027" cy="5164814"/>
          </a:xfrm>
        </p:spPr>
        <p:txBody>
          <a:bodyPr>
            <a:normAutofit fontScale="85000" lnSpcReduction="20000"/>
          </a:bodyPr>
          <a:lstStyle/>
          <a:p>
            <a:r>
              <a:rPr lang="fi-FI" sz="2400" u="none" strike="noStrike" dirty="0">
                <a:effectLst/>
              </a:rPr>
              <a:t>Ilmastonmuutoksesta on laajasti</a:t>
            </a:r>
            <a:r>
              <a:rPr lang="fi-FI" dirty="0"/>
              <a:t> </a:t>
            </a:r>
            <a:r>
              <a:rPr lang="fi-FI" sz="2400" u="none" strike="noStrike" dirty="0">
                <a:effectLst/>
              </a:rPr>
              <a:t>medioissa</a:t>
            </a:r>
            <a:r>
              <a:rPr lang="fi-FI" dirty="0"/>
              <a:t>. Aiheina hiilidioksidin vähentäminen ja h</a:t>
            </a:r>
            <a:r>
              <a:rPr lang="fi-FI" sz="2400" u="none" strike="noStrike" dirty="0">
                <a:effectLst/>
              </a:rPr>
              <a:t>iilineutraali toiminta. Tavoitteita ja suunnitelmia. </a:t>
            </a:r>
          </a:p>
          <a:p>
            <a:endParaRPr lang="fi-FI" sz="2400" u="none" strike="noStrike" dirty="0">
              <a:effectLst/>
            </a:endParaRPr>
          </a:p>
          <a:p>
            <a:r>
              <a:rPr lang="fi-FI" dirty="0"/>
              <a:t> </a:t>
            </a:r>
            <a:r>
              <a:rPr lang="fi-FI" sz="2400" u="none" strike="noStrike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Kouluissa on ilmastokasvatusta, 9-luokka esim</a:t>
            </a:r>
            <a:r>
              <a:rPr lang="fi-FI" dirty="0">
                <a:solidFill>
                  <a:schemeClr val="dk1"/>
                </a:solidFill>
              </a:rPr>
              <a:t>. ”</a:t>
            </a:r>
            <a:r>
              <a:rPr lang="fi-FI" sz="2400" u="none" strike="noStrike" kern="120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äikkä</a:t>
            </a:r>
            <a:r>
              <a:rPr lang="fi-FI" sz="2400" u="none" strike="noStrike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, musiikki, historia, </a:t>
            </a:r>
            <a:r>
              <a:rPr lang="fi-FI" sz="2400" u="none" strike="noStrike" kern="120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kuvis</a:t>
            </a:r>
            <a:r>
              <a:rPr lang="fi-FI" sz="2400" u="none" strike="noStrike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.” tietoisuus ja huoli ilmastosta lisääntyy koulujen kautta varsinkin nuorten keskuudessa. </a:t>
            </a:r>
            <a:r>
              <a:rPr lang="fi-FI" dirty="0"/>
              <a:t>Vallalla</a:t>
            </a:r>
            <a:r>
              <a:rPr lang="fi-FI" sz="2400" u="none" strike="noStrike" dirty="0">
                <a:effectLst/>
              </a:rPr>
              <a:t> tunne väärästä kun tuottaa hiilidioksidia. </a:t>
            </a:r>
            <a:endParaRPr lang="fi-FI" sz="2400" u="none" strike="noStrike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fi-FI" sz="2400" u="none" strike="noStrike" dirty="0">
              <a:effectLst/>
            </a:endParaRPr>
          </a:p>
          <a:p>
            <a:r>
              <a:rPr lang="fi-FI" sz="2400" u="none" strike="noStrike" dirty="0">
                <a:effectLst/>
              </a:rPr>
              <a:t>Ilmailuharrastus tuottaa hiilidioksidia. Lähes kaikki toiminta tuottaa  hiilidioksidia. </a:t>
            </a:r>
            <a:br>
              <a:rPr lang="fi-FI" sz="2400" u="none" strike="noStrike" baseline="0" dirty="0">
                <a:effectLst/>
              </a:rPr>
            </a:br>
            <a:endParaRPr lang="fi-FI" sz="2400" u="none" strike="noStrike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i-FI" sz="2400" u="none" strike="noStrike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On nykypäivää ottaa myös harrastuksessa ilmastoasiat ja erityisesti hiilidioksidipäästöt huomioon ja pyrkiä vähentämään niitä. </a:t>
            </a:r>
          </a:p>
          <a:p>
            <a:pPr marL="0" indent="0">
              <a:buNone/>
            </a:pPr>
            <a:endParaRPr lang="fi-FI" dirty="0"/>
          </a:p>
          <a:p>
            <a:pPr algn="l" fontAlgn="t"/>
            <a:r>
              <a:rPr lang="fi-FI" dirty="0"/>
              <a:t>Liitto etsi </a:t>
            </a:r>
            <a:r>
              <a:rPr lang="fi-FI" sz="2400" u="none" strike="noStrike" dirty="0">
                <a:effectLst/>
              </a:rPr>
              <a:t>sopivaa yhteistyökumppania melko pitkään.</a:t>
            </a:r>
            <a:br>
              <a:rPr lang="fi-FI" sz="2400" u="none" strike="noStrike" dirty="0">
                <a:effectLst/>
              </a:rPr>
            </a:br>
            <a:endParaRPr lang="fi-FI" sz="2400" u="none" strike="noStrike" dirty="0">
              <a:effectLst/>
            </a:endParaRPr>
          </a:p>
          <a:p>
            <a:pPr algn="l" fontAlgn="t"/>
            <a:r>
              <a:rPr lang="fi-FI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Liiton ympäristösivustolla on oma sivu hiilidioksidipäästöjen vähentämisestä sekä hiilidioksidien kompensoimisesta. 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sz="16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E55316C-7880-4CA4-B428-C9C3ABC44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Jari Lehti Laji- ja Valmennuspäällikkö              Suomen Ilmailuliitto ry</a:t>
            </a:r>
          </a:p>
        </p:txBody>
      </p:sp>
    </p:spTree>
    <p:extLst>
      <p:ext uri="{BB962C8B-B14F-4D97-AF65-F5344CB8AC3E}">
        <p14:creationId xmlns:p14="http://schemas.microsoft.com/office/powerpoint/2010/main" val="3698784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B4896D-F2D2-4846-BC04-8720A2306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Hiilidioksidipäästöjen kompensointi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4419F24-5FA0-4B6F-B9C4-4A4448DFE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034" y="1593338"/>
            <a:ext cx="8509949" cy="4996887"/>
          </a:xfrm>
        </p:spPr>
        <p:txBody>
          <a:bodyPr>
            <a:normAutofit fontScale="85000" lnSpcReduction="10000"/>
          </a:bodyPr>
          <a:lstStyle/>
          <a:p>
            <a:r>
              <a:rPr lang="fi-FI" dirty="0"/>
              <a:t> Liiton hiilidioksidipäästökompensaatio yhteistyökumppani on 4H-järjestö. </a:t>
            </a:r>
          </a:p>
          <a:p>
            <a:endParaRPr lang="fi-FI" dirty="0"/>
          </a:p>
          <a:p>
            <a:r>
              <a:rPr lang="fi-FI" dirty="0"/>
              <a:t> Kompensoijina ilmailuyhdistykset sekä ilmailijat. </a:t>
            </a:r>
            <a:br>
              <a:rPr lang="fi-FI" dirty="0"/>
            </a:br>
            <a:endParaRPr lang="fi-FI" dirty="0"/>
          </a:p>
          <a:p>
            <a:r>
              <a:rPr lang="fi-FI" dirty="0"/>
              <a:t> Kompensaatiorahalla istutetaan puita.</a:t>
            </a:r>
          </a:p>
          <a:p>
            <a:endParaRPr lang="fi-FI" dirty="0"/>
          </a:p>
          <a:p>
            <a:r>
              <a:rPr lang="fi-FI" dirty="0"/>
              <a:t> 4H ostaa taimet, hoitaa istutuksen. 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 Ilmailijalle 1 000l lentobensaa tuottaa 2 2017kg hiilidioksidia.</a:t>
            </a:r>
          </a:p>
          <a:p>
            <a:endParaRPr lang="fi-FI" dirty="0"/>
          </a:p>
          <a:p>
            <a:r>
              <a:rPr lang="fi-FI" dirty="0"/>
              <a:t> Esimerkkinä 960l kompensointi, istutetaan 9 puuta ja maksaa 22,5euroa.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 Yksi puu maksaa 2,5 euroa.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sz="16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F3B7A4E-A062-42BE-A89D-6C860FCF9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Jari Lehti Laji- ja Valmennuspäällikkö              Suomen Ilmailuliitto ry</a:t>
            </a:r>
          </a:p>
        </p:txBody>
      </p:sp>
    </p:spTree>
    <p:extLst>
      <p:ext uri="{BB962C8B-B14F-4D97-AF65-F5344CB8AC3E}">
        <p14:creationId xmlns:p14="http://schemas.microsoft.com/office/powerpoint/2010/main" val="840756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B4896D-F2D2-4846-BC04-8720A2306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931" y="0"/>
            <a:ext cx="6938236" cy="1135117"/>
          </a:xfrm>
        </p:spPr>
        <p:txBody>
          <a:bodyPr/>
          <a:lstStyle/>
          <a:p>
            <a:r>
              <a:rPr lang="fi-FI" dirty="0"/>
              <a:t>Hiilidioksidipäästöjen kompensointi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4419F24-5FA0-4B6F-B9C4-4A4448DFE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076" y="1355834"/>
            <a:ext cx="8359027" cy="5279467"/>
          </a:xfrm>
        </p:spPr>
        <p:txBody>
          <a:bodyPr>
            <a:normAutofit fontScale="85000" lnSpcReduction="20000"/>
          </a:bodyPr>
          <a:lstStyle/>
          <a:p>
            <a:r>
              <a:rPr lang="fi-FI" dirty="0"/>
              <a:t> 2020 kompensaatiomäärät ilmoitetaan kauden 2020 loppuun mennessä. </a:t>
            </a:r>
          </a:p>
          <a:p>
            <a:endParaRPr lang="fi-FI" dirty="0"/>
          </a:p>
          <a:p>
            <a:pPr algn="l" fontAlgn="t"/>
            <a:r>
              <a:rPr lang="fi-FI" sz="2400" u="none" strike="noStrike" dirty="0">
                <a:effectLst/>
              </a:rPr>
              <a:t>Kerhot lisäävät kompensaation kerhonsa lento-, hyppy-, hinaus-, kenttä- tms. maksuihin tilittäen maksun 4H:lle. </a:t>
            </a:r>
          </a:p>
          <a:p>
            <a:pPr algn="l" fontAlgn="t"/>
            <a:endParaRPr lang="fi-FI" sz="2400" u="none" strike="noStrike" dirty="0">
              <a:effectLst/>
            </a:endParaRPr>
          </a:p>
          <a:p>
            <a:pPr algn="l" fontAlgn="t"/>
            <a:r>
              <a:rPr lang="fi-FI" sz="2400" u="none" strike="noStrike" dirty="0">
                <a:effectLst/>
              </a:rPr>
              <a:t>Kerhot valistavat kerhonsa yksittäisiä lentäjiä kompensoimaan päästöjään itsenäisesti. </a:t>
            </a:r>
            <a:br>
              <a:rPr lang="fi-FI" dirty="0"/>
            </a:br>
            <a:endParaRPr lang="fi-FI" dirty="0"/>
          </a:p>
          <a:p>
            <a:r>
              <a:rPr lang="fi-FI" dirty="0"/>
              <a:t> Ilmailuliiton sivuilla on ohjeet kuinka toimia:  </a:t>
            </a:r>
            <a:r>
              <a:rPr lang="fi-FI" dirty="0">
                <a:hlinkClick r:id="rId2"/>
              </a:rPr>
              <a:t>https://www.ilmailuliitto.fi/ilmailuliitto/ymparistoasiat/</a:t>
            </a:r>
            <a:r>
              <a:rPr lang="fi-FI" dirty="0"/>
              <a:t> </a:t>
            </a:r>
            <a:br>
              <a:rPr lang="fi-FI" dirty="0"/>
            </a:br>
            <a:endParaRPr lang="fi-FI" dirty="0"/>
          </a:p>
          <a:p>
            <a:r>
              <a:rPr lang="fi-FI" dirty="0"/>
              <a:t> 4H:n palkkaamat nuoret istuttavat taimet Ilmailuliitolle nimetylle alueelle. 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 Taimien istutus kesällä 2021. 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 Ilmailuliitto saa tietoonsa kompensaatiomäärät ja mukana olevien kerhojen nimet.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sz="16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569C293-EEF0-4A9D-95F8-61075B2D6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Jari Lehti Laji- ja Valmennuspäällikkö              Suomen Ilmailuliitto ry</a:t>
            </a:r>
          </a:p>
        </p:txBody>
      </p:sp>
    </p:spTree>
    <p:extLst>
      <p:ext uri="{BB962C8B-B14F-4D97-AF65-F5344CB8AC3E}">
        <p14:creationId xmlns:p14="http://schemas.microsoft.com/office/powerpoint/2010/main" val="3688043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5B178603-C4E9-4E76-BAA1-9ADF8344A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Jari Lehti Laji- ja Valmennuspäällikkö              Suomen Ilmailuliitto ry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3A81AB65-CA5F-404E-829C-3324B051B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2" y="216491"/>
            <a:ext cx="7788659" cy="647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696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l ppt pohja 2018" id="{B501B059-42CD-4043-B1E2-D57D6187916D}" vid="{DDEFFA9D-14DE-436E-8DCC-7591164219B3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847167AD3FDB4CA8E596C6353D29EC" ma:contentTypeVersion="4" ma:contentTypeDescription="Create a new document." ma:contentTypeScope="" ma:versionID="40258d4d6eaae803318bfe39401b2583">
  <xsd:schema xmlns:xsd="http://www.w3.org/2001/XMLSchema" xmlns:xs="http://www.w3.org/2001/XMLSchema" xmlns:p="http://schemas.microsoft.com/office/2006/metadata/properties" xmlns:ns3="aa099da7-8511-45b5-b5b3-4c3639980a4a" xmlns:ns4="0856f7e6-7ef2-4af9-a1be-ec8d3a5c4956" targetNamespace="http://schemas.microsoft.com/office/2006/metadata/properties" ma:root="true" ma:fieldsID="7f97d21fbff52f6f357703a02a254ec8" ns3:_="" ns4:_="">
    <xsd:import namespace="aa099da7-8511-45b5-b5b3-4c3639980a4a"/>
    <xsd:import namespace="0856f7e6-7ef2-4af9-a1be-ec8d3a5c495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099da7-8511-45b5-b5b3-4c3639980a4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56f7e6-7ef2-4af9-a1be-ec8d3a5c49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EA8CC58-30B0-4A1A-86F6-7103A24CADB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7D5128-CA8C-4B7F-8CF5-8C97B700C3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099da7-8511-45b5-b5b3-4c3639980a4a"/>
    <ds:schemaRef ds:uri="0856f7e6-7ef2-4af9-a1be-ec8d3a5c49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2230E22-0400-4F38-ADB6-507BA1C967D7}">
  <ds:schemaRefs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purl.org/dc/dcmitype/"/>
    <ds:schemaRef ds:uri="0856f7e6-7ef2-4af9-a1be-ec8d3a5c4956"/>
    <ds:schemaRef ds:uri="aa099da7-8511-45b5-b5b3-4c3639980a4a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SIl ppt pohja 2018</Template>
  <TotalTime>703</TotalTime>
  <Words>596</Words>
  <Application>Microsoft Office PowerPoint</Application>
  <PresentationFormat>Näytössä katseltava diaesitys (4:3)</PresentationFormat>
  <Paragraphs>96</Paragraphs>
  <Slides>14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8" baseType="lpstr">
      <vt:lpstr>Arial</vt:lpstr>
      <vt:lpstr>Calibri</vt:lpstr>
      <vt:lpstr>Nexa Bold</vt:lpstr>
      <vt:lpstr>Office-teema</vt:lpstr>
      <vt:lpstr>  Avainhenkilöpäivät 3.-4.10.2020   </vt:lpstr>
      <vt:lpstr>Yhteiskuntavastuu lajiliittojen valtionavustushaussa 2021 alkaen </vt:lpstr>
      <vt:lpstr>Yhteiskuntavastuun osa-alueet </vt:lpstr>
      <vt:lpstr>Toteutus</vt:lpstr>
      <vt:lpstr>Yhteiskuntavastuullinen toiminta</vt:lpstr>
      <vt:lpstr>Imago, hiilidioksidipäästöt</vt:lpstr>
      <vt:lpstr>Hiilidioksidipäästöjen kompensointi</vt:lpstr>
      <vt:lpstr>Hiilidioksidipäästöjen kompensointi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Lajien markkinointi</dc:title>
  <dc:creator>Jari Lehti</dc:creator>
  <cp:lastModifiedBy>Jari Lehti</cp:lastModifiedBy>
  <cp:revision>65</cp:revision>
  <dcterms:created xsi:type="dcterms:W3CDTF">2019-09-04T10:36:33Z</dcterms:created>
  <dcterms:modified xsi:type="dcterms:W3CDTF">2020-10-05T08:17:06Z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0x01010009847167AD3FDB4CA8E596C6353D29EC</vt:lpwstr>
  </property>
</Properties>
</file>