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5"/>
  </p:sldMasterIdLst>
  <p:notesMasterIdLst>
    <p:notesMasterId r:id="rId27"/>
  </p:notesMasterIdLst>
  <p:sldIdLst>
    <p:sldId id="257" r:id="rId6"/>
    <p:sldId id="316" r:id="rId7"/>
    <p:sldId id="338" r:id="rId8"/>
    <p:sldId id="333" r:id="rId9"/>
    <p:sldId id="322" r:id="rId10"/>
    <p:sldId id="323" r:id="rId11"/>
    <p:sldId id="334" r:id="rId12"/>
    <p:sldId id="315" r:id="rId13"/>
    <p:sldId id="324" r:id="rId14"/>
    <p:sldId id="331" r:id="rId15"/>
    <p:sldId id="313" r:id="rId16"/>
    <p:sldId id="330" r:id="rId17"/>
    <p:sldId id="325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nberg Esa" initials="SE" lastIdx="10" clrIdx="0">
    <p:extLst>
      <p:ext uri="{19B8F6BF-5375-455C-9EA6-DF929625EA0E}">
        <p15:presenceInfo xmlns:p15="http://schemas.microsoft.com/office/powerpoint/2012/main" userId="S-1-5-21-2847983967-3488968248-2885206599-1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01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0864-FAE4-4A0B-A0DC-2F73C2A33AB3}" type="datetimeFigureOut">
              <a:rPr lang="fi-FI" smtClean="0"/>
              <a:t>1.10.2020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26995-C19F-4D09-894F-C325747C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63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8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058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A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69D9D5B7-43E3-441F-A639-CE5A3DE816D3}"/>
              </a:ext>
            </a:extLst>
          </p:cNvPr>
          <p:cNvSpPr>
            <a:spLocks noEditPoints="1"/>
          </p:cNvSpPr>
          <p:nvPr/>
        </p:nvSpPr>
        <p:spPr bwMode="white">
          <a:xfrm>
            <a:off x="0" y="0"/>
            <a:ext cx="12193588" cy="6858000"/>
          </a:xfrm>
          <a:custGeom>
            <a:avLst/>
            <a:gdLst>
              <a:gd name="T0" fmla="*/ 0 w 33867"/>
              <a:gd name="T1" fmla="*/ 0 h 19050"/>
              <a:gd name="T2" fmla="*/ 2147483646 w 33867"/>
              <a:gd name="T3" fmla="*/ 0 h 19050"/>
              <a:gd name="T4" fmla="*/ 2147483646 w 33867"/>
              <a:gd name="T5" fmla="*/ 2147483646 h 19050"/>
              <a:gd name="T6" fmla="*/ 0 w 33867"/>
              <a:gd name="T7" fmla="*/ 2147483646 h 19050"/>
              <a:gd name="T8" fmla="*/ 0 w 33867"/>
              <a:gd name="T9" fmla="*/ 0 h 19050"/>
              <a:gd name="T10" fmla="*/ 2147483646 w 33867"/>
              <a:gd name="T11" fmla="*/ 2147483646 h 19050"/>
              <a:gd name="T12" fmla="*/ 2147483646 w 33867"/>
              <a:gd name="T13" fmla="*/ 2147483646 h 19050"/>
              <a:gd name="T14" fmla="*/ 2147483646 w 33867"/>
              <a:gd name="T15" fmla="*/ 2147483646 h 19050"/>
              <a:gd name="T16" fmla="*/ 2147483646 w 33867"/>
              <a:gd name="T17" fmla="*/ 2147483646 h 19050"/>
              <a:gd name="T18" fmla="*/ 2147483646 w 33867"/>
              <a:gd name="T19" fmla="*/ 2147483646 h 190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  <a:moveTo>
                  <a:pt x="7206" y="18450"/>
                </a:moveTo>
                <a:lnTo>
                  <a:pt x="600" y="18450"/>
                </a:lnTo>
                <a:lnTo>
                  <a:pt x="600" y="600"/>
                </a:lnTo>
                <a:lnTo>
                  <a:pt x="14657" y="600"/>
                </a:lnTo>
                <a:lnTo>
                  <a:pt x="7206" y="184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7" name="Kuva 9">
            <a:extLst>
              <a:ext uri="{FF2B5EF4-FFF2-40B4-BE49-F238E27FC236}">
                <a16:creationId xmlns:a16="http://schemas.microsoft.com/office/drawing/2014/main" id="{0700315B-21C2-4903-A3AB-D1CEE228B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63638"/>
            <a:ext cx="3387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8C5E4A-925E-4380-B3C3-E1D4A10A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3DB32A-299D-4ECE-A209-8D72D423A7B7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B4CC4D-F01D-4CA4-BF14-0939A09D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D18480-8F56-4A52-896B-9A84F8CB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E56A51-8810-4865-8945-16E6E50C8E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1C84CBB3-3D4A-4CA8-93C1-245849ACEF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219075" y="876301"/>
            <a:ext cx="11765027" cy="5766290"/>
          </a:xfrm>
          <a:custGeom>
            <a:avLst/>
            <a:gdLst>
              <a:gd name="connsiteX0" fmla="*/ 0 w 11763771"/>
              <a:gd name="connsiteY0" fmla="*/ 0 h 6427181"/>
              <a:gd name="connsiteX1" fmla="*/ 11763771 w 11763771"/>
              <a:gd name="connsiteY1" fmla="*/ 0 h 6427181"/>
              <a:gd name="connsiteX2" fmla="*/ 11763771 w 11763771"/>
              <a:gd name="connsiteY2" fmla="*/ 6427181 h 6427181"/>
              <a:gd name="connsiteX3" fmla="*/ 0 w 11763771"/>
              <a:gd name="connsiteY3" fmla="*/ 6427181 h 6427181"/>
              <a:gd name="connsiteX4" fmla="*/ 0 w 11763771"/>
              <a:gd name="connsiteY4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256 w 11765027"/>
              <a:gd name="connsiteY3" fmla="*/ 6427181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1256 w 11765027"/>
              <a:gd name="connsiteY4" fmla="*/ 6427181 h 6427181"/>
              <a:gd name="connsiteX5" fmla="*/ 0 w 11765027"/>
              <a:gd name="connsiteY5" fmla="*/ 5604366 h 6427181"/>
              <a:gd name="connsiteX6" fmla="*/ 1256 w 11765027"/>
              <a:gd name="connsiteY6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  <a:gd name="connsiteX0" fmla="*/ 871762 w 12635533"/>
              <a:gd name="connsiteY0" fmla="*/ 0 h 6427181"/>
              <a:gd name="connsiteX1" fmla="*/ 12635533 w 12635533"/>
              <a:gd name="connsiteY1" fmla="*/ 0 h 6427181"/>
              <a:gd name="connsiteX2" fmla="*/ 12635533 w 12635533"/>
              <a:gd name="connsiteY2" fmla="*/ 6427181 h 6427181"/>
              <a:gd name="connsiteX3" fmla="*/ 2851706 w 12635533"/>
              <a:gd name="connsiteY3" fmla="*/ 6423516 h 6427181"/>
              <a:gd name="connsiteX4" fmla="*/ 870506 w 12635533"/>
              <a:gd name="connsiteY4" fmla="*/ 5604366 h 6427181"/>
              <a:gd name="connsiteX5" fmla="*/ 870506 w 12635533"/>
              <a:gd name="connsiteY5" fmla="*/ 660891 h 6427181"/>
              <a:gd name="connsiteX6" fmla="*/ 871762 w 12635533"/>
              <a:gd name="connsiteY6" fmla="*/ 0 h 6427181"/>
              <a:gd name="connsiteX0" fmla="*/ 871762 w 12635533"/>
              <a:gd name="connsiteY0" fmla="*/ 0 h 6427181"/>
              <a:gd name="connsiteX1" fmla="*/ 12635533 w 12635533"/>
              <a:gd name="connsiteY1" fmla="*/ 0 h 6427181"/>
              <a:gd name="connsiteX2" fmla="*/ 12635533 w 12635533"/>
              <a:gd name="connsiteY2" fmla="*/ 6427181 h 6427181"/>
              <a:gd name="connsiteX3" fmla="*/ 2851706 w 12635533"/>
              <a:gd name="connsiteY3" fmla="*/ 6423516 h 6427181"/>
              <a:gd name="connsiteX4" fmla="*/ 870506 w 12635533"/>
              <a:gd name="connsiteY4" fmla="*/ 5604366 h 6427181"/>
              <a:gd name="connsiteX5" fmla="*/ 870506 w 12635533"/>
              <a:gd name="connsiteY5" fmla="*/ 660891 h 6427181"/>
              <a:gd name="connsiteX6" fmla="*/ 871762 w 12635533"/>
              <a:gd name="connsiteY6" fmla="*/ 0 h 6427181"/>
              <a:gd name="connsiteX0" fmla="*/ 871762 w 12635533"/>
              <a:gd name="connsiteY0" fmla="*/ 0 h 6427181"/>
              <a:gd name="connsiteX1" fmla="*/ 12635533 w 12635533"/>
              <a:gd name="connsiteY1" fmla="*/ 0 h 6427181"/>
              <a:gd name="connsiteX2" fmla="*/ 12633881 w 12635533"/>
              <a:gd name="connsiteY2" fmla="*/ 5566266 h 6427181"/>
              <a:gd name="connsiteX3" fmla="*/ 12635533 w 12635533"/>
              <a:gd name="connsiteY3" fmla="*/ 6427181 h 6427181"/>
              <a:gd name="connsiteX4" fmla="*/ 2851706 w 12635533"/>
              <a:gd name="connsiteY4" fmla="*/ 6423516 h 6427181"/>
              <a:gd name="connsiteX5" fmla="*/ 870506 w 12635533"/>
              <a:gd name="connsiteY5" fmla="*/ 5604366 h 6427181"/>
              <a:gd name="connsiteX6" fmla="*/ 870506 w 12635533"/>
              <a:gd name="connsiteY6" fmla="*/ 660891 h 6427181"/>
              <a:gd name="connsiteX7" fmla="*/ 871762 w 12635533"/>
              <a:gd name="connsiteY7" fmla="*/ 0 h 6427181"/>
              <a:gd name="connsiteX0" fmla="*/ 871762 w 12635533"/>
              <a:gd name="connsiteY0" fmla="*/ 0 h 6427181"/>
              <a:gd name="connsiteX1" fmla="*/ 12633881 w 12635533"/>
              <a:gd name="connsiteY1" fmla="*/ 5566266 h 6427181"/>
              <a:gd name="connsiteX2" fmla="*/ 12635533 w 12635533"/>
              <a:gd name="connsiteY2" fmla="*/ 6427181 h 6427181"/>
              <a:gd name="connsiteX3" fmla="*/ 2851706 w 12635533"/>
              <a:gd name="connsiteY3" fmla="*/ 6423516 h 6427181"/>
              <a:gd name="connsiteX4" fmla="*/ 870506 w 12635533"/>
              <a:gd name="connsiteY4" fmla="*/ 5604366 h 6427181"/>
              <a:gd name="connsiteX5" fmla="*/ 870506 w 12635533"/>
              <a:gd name="connsiteY5" fmla="*/ 660891 h 6427181"/>
              <a:gd name="connsiteX6" fmla="*/ 871762 w 12635533"/>
              <a:gd name="connsiteY6" fmla="*/ 0 h 6427181"/>
              <a:gd name="connsiteX0" fmla="*/ 0 w 11765027"/>
              <a:gd name="connsiteY0" fmla="*/ 8 h 5766298"/>
              <a:gd name="connsiteX1" fmla="*/ 11763375 w 11765027"/>
              <a:gd name="connsiteY1" fmla="*/ 4905383 h 5766298"/>
              <a:gd name="connsiteX2" fmla="*/ 11765027 w 11765027"/>
              <a:gd name="connsiteY2" fmla="*/ 5766298 h 5766298"/>
              <a:gd name="connsiteX3" fmla="*/ 1981200 w 11765027"/>
              <a:gd name="connsiteY3" fmla="*/ 5762633 h 5766298"/>
              <a:gd name="connsiteX4" fmla="*/ 0 w 11765027"/>
              <a:gd name="connsiteY4" fmla="*/ 4943483 h 5766298"/>
              <a:gd name="connsiteX5" fmla="*/ 0 w 11765027"/>
              <a:gd name="connsiteY5" fmla="*/ 8 h 5766298"/>
              <a:gd name="connsiteX0" fmla="*/ 0 w 11765027"/>
              <a:gd name="connsiteY0" fmla="*/ 0 h 5766290"/>
              <a:gd name="connsiteX1" fmla="*/ 11763375 w 11765027"/>
              <a:gd name="connsiteY1" fmla="*/ 4905375 h 5766290"/>
              <a:gd name="connsiteX2" fmla="*/ 11765027 w 11765027"/>
              <a:gd name="connsiteY2" fmla="*/ 5766290 h 5766290"/>
              <a:gd name="connsiteX3" fmla="*/ 1981200 w 11765027"/>
              <a:gd name="connsiteY3" fmla="*/ 5762625 h 5766290"/>
              <a:gd name="connsiteX4" fmla="*/ 0 w 11765027"/>
              <a:gd name="connsiteY4" fmla="*/ 4943475 h 5766290"/>
              <a:gd name="connsiteX5" fmla="*/ 0 w 11765027"/>
              <a:gd name="connsiteY5" fmla="*/ 0 h 576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5027" h="5766290">
                <a:moveTo>
                  <a:pt x="0" y="0"/>
                </a:moveTo>
                <a:lnTo>
                  <a:pt x="11763375" y="4905375"/>
                </a:lnTo>
                <a:cubicBezTo>
                  <a:pt x="11763926" y="5192347"/>
                  <a:pt x="11764476" y="5479318"/>
                  <a:pt x="11765027" y="5766290"/>
                </a:cubicBezTo>
                <a:lnTo>
                  <a:pt x="1981200" y="5762625"/>
                </a:lnTo>
                <a:lnTo>
                  <a:pt x="0" y="4943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000" y="0"/>
            <a:ext cx="8118000" cy="1800000"/>
          </a:xfrm>
        </p:spPr>
        <p:txBody>
          <a:bodyPr anchor="b"/>
          <a:lstStyle>
            <a:lvl1pPr algn="r">
              <a:defRPr sz="5000" b="0">
                <a:solidFill>
                  <a:srgbClr val="01828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000" y="1998000"/>
            <a:ext cx="8118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D6E857-0D86-4F3F-9947-AD440C89868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5A64AE-BBDB-4093-A798-4FA1CEA5E1F7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EE9C7A-4D5B-450A-B8D8-C51F073301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38E456-1C51-4EC5-AB4B-853D6771C9F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79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914833"/>
            <a:ext cx="6840000" cy="426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8A0-D983-4059-90E4-F79457F0A004}" type="datetime1">
              <a:rPr lang="fi-FI" smtClean="0"/>
              <a:t>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DE982506-23B0-45BA-9B62-4A61119ABB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905625" y="215409"/>
            <a:ext cx="5078478" cy="6090141"/>
          </a:xfrm>
          <a:custGeom>
            <a:avLst/>
            <a:gdLst>
              <a:gd name="connsiteX0" fmla="*/ 0 w 5078478"/>
              <a:gd name="connsiteY0" fmla="*/ 0 h 6090141"/>
              <a:gd name="connsiteX1" fmla="*/ 5078478 w 5078478"/>
              <a:gd name="connsiteY1" fmla="*/ 0 h 6090141"/>
              <a:gd name="connsiteX2" fmla="*/ 5078478 w 5078478"/>
              <a:gd name="connsiteY2" fmla="*/ 6090141 h 6090141"/>
              <a:gd name="connsiteX3" fmla="*/ 0 w 5078478"/>
              <a:gd name="connsiteY3" fmla="*/ 6090141 h 6090141"/>
              <a:gd name="connsiteX4" fmla="*/ 0 w 5078478"/>
              <a:gd name="connsiteY4" fmla="*/ 0 h 6090141"/>
              <a:gd name="connsiteX0" fmla="*/ 0 w 5078478"/>
              <a:gd name="connsiteY0" fmla="*/ 0 h 6090141"/>
              <a:gd name="connsiteX1" fmla="*/ 5078478 w 5078478"/>
              <a:gd name="connsiteY1" fmla="*/ 0 h 6090141"/>
              <a:gd name="connsiteX2" fmla="*/ 5078478 w 5078478"/>
              <a:gd name="connsiteY2" fmla="*/ 6090141 h 6090141"/>
              <a:gd name="connsiteX3" fmla="*/ 2543175 w 5078478"/>
              <a:gd name="connsiteY3" fmla="*/ 6080616 h 6090141"/>
              <a:gd name="connsiteX4" fmla="*/ 0 w 5078478"/>
              <a:gd name="connsiteY4" fmla="*/ 6090141 h 6090141"/>
              <a:gd name="connsiteX5" fmla="*/ 0 w 5078478"/>
              <a:gd name="connsiteY5" fmla="*/ 0 h 6090141"/>
              <a:gd name="connsiteX0" fmla="*/ 0 w 5078478"/>
              <a:gd name="connsiteY0" fmla="*/ 0 h 6090141"/>
              <a:gd name="connsiteX1" fmla="*/ 5078478 w 5078478"/>
              <a:gd name="connsiteY1" fmla="*/ 0 h 6090141"/>
              <a:gd name="connsiteX2" fmla="*/ 5078478 w 5078478"/>
              <a:gd name="connsiteY2" fmla="*/ 6090141 h 6090141"/>
              <a:gd name="connsiteX3" fmla="*/ 2543175 w 5078478"/>
              <a:gd name="connsiteY3" fmla="*/ 6080616 h 6090141"/>
              <a:gd name="connsiteX4" fmla="*/ 0 w 5078478"/>
              <a:gd name="connsiteY4" fmla="*/ 0 h 609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8478" h="6090141">
                <a:moveTo>
                  <a:pt x="0" y="0"/>
                </a:moveTo>
                <a:lnTo>
                  <a:pt x="5078478" y="0"/>
                </a:lnTo>
                <a:lnTo>
                  <a:pt x="5078478" y="6090141"/>
                </a:lnTo>
                <a:lnTo>
                  <a:pt x="2543175" y="60806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6840000" cy="1108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627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D627D-4466-4DE2-8091-94568D4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E35A1F-6521-4E44-998D-229ECD63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4118-4215-4DFB-A9D7-A5BC2BCE5C41}" type="datetime1">
              <a:rPr lang="fi-FI" smtClean="0"/>
              <a:t>2.10.2020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EFEB35-83D0-4510-BFBF-F0D2F5DB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B975A5-1EAF-412D-848B-6B048E9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44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95E57C-C6EE-4ABF-A73C-A1599E42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7862-176F-4DF4-9BC5-CB152CAE2282}" type="datetime1">
              <a:rPr lang="fi-FI" smtClean="0"/>
              <a:t>2.10.2020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5210F4-1AB0-4FEF-A1BD-E1D5F148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E6992C-6D40-419E-BE16-EEDA7C49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80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9BF07D92-D3B1-4E5D-B9DB-D08A8026CA30}"/>
              </a:ext>
            </a:extLst>
          </p:cNvPr>
          <p:cNvSpPr>
            <a:spLocks/>
          </p:cNvSpPr>
          <p:nvPr/>
        </p:nvSpPr>
        <p:spPr bwMode="white">
          <a:xfrm>
            <a:off x="215900" y="215900"/>
            <a:ext cx="9167813" cy="6426200"/>
          </a:xfrm>
          <a:custGeom>
            <a:avLst/>
            <a:gdLst>
              <a:gd name="T0" fmla="*/ 2147483646 w 25436"/>
              <a:gd name="T1" fmla="*/ 2147483646 h 17850"/>
              <a:gd name="T2" fmla="*/ 0 w 25436"/>
              <a:gd name="T3" fmla="*/ 2147483646 h 17850"/>
              <a:gd name="T4" fmla="*/ 0 w 25436"/>
              <a:gd name="T5" fmla="*/ 0 h 17850"/>
              <a:gd name="T6" fmla="*/ 2147483646 w 25436"/>
              <a:gd name="T7" fmla="*/ 0 h 17850"/>
              <a:gd name="T8" fmla="*/ 2147483646 w 25436"/>
              <a:gd name="T9" fmla="*/ 2147483646 h 17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36" h="17850">
                <a:moveTo>
                  <a:pt x="25436" y="17850"/>
                </a:moveTo>
                <a:lnTo>
                  <a:pt x="0" y="17850"/>
                </a:lnTo>
                <a:lnTo>
                  <a:pt x="0" y="0"/>
                </a:lnTo>
                <a:lnTo>
                  <a:pt x="17985" y="0"/>
                </a:lnTo>
                <a:lnTo>
                  <a:pt x="25436" y="17850"/>
                </a:lnTo>
                <a:close/>
              </a:path>
            </a:pathLst>
          </a:custGeom>
          <a:solidFill>
            <a:srgbClr val="00AE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E71B6FA-641D-4AEA-82B6-22F19025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63638"/>
            <a:ext cx="3387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2538000"/>
            <a:ext cx="6930000" cy="1800000"/>
          </a:xfrm>
        </p:spPr>
        <p:txBody>
          <a:bodyPr anchor="b">
            <a:noAutofit/>
          </a:bodyPr>
          <a:lstStyle>
            <a:lvl1pPr algn="l">
              <a:defRPr sz="5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2000" y="4518000"/>
            <a:ext cx="6930000" cy="9720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3131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</a:t>
            </a:r>
            <a:r>
              <a:rPr lang="en-GB" noProof="0" dirty="0" smtClean="0"/>
              <a:t>. </a:t>
            </a:r>
            <a:r>
              <a:rPr lang="en-GB" noProof="0" dirty="0" err="1" smtClean="0"/>
              <a:t>napsautt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endParaRPr lang="en-GB" noProof="0" dirty="0" smtClean="0"/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3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DF94-BB49-4937-AF4F-CD3AD19B280F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5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914833"/>
            <a:ext cx="5184000" cy="426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52451D-462F-4324-819D-5AEBFCE9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51" y="1914833"/>
            <a:ext cx="5184000" cy="426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A68-3362-4657-A683-C1E5BA29168E}" type="datetime1">
              <a:rPr lang="fi-FI" smtClean="0"/>
              <a:t>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25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9">
            <a:extLst>
              <a:ext uri="{FF2B5EF4-FFF2-40B4-BE49-F238E27FC236}">
                <a16:creationId xmlns:a16="http://schemas.microsoft.com/office/drawing/2014/main" id="{0700315B-21C2-4903-A3AB-D1CEE228B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63638"/>
            <a:ext cx="3387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F46B695D-C2D4-4B0D-BD08-921E2077AF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16000" y="215409"/>
            <a:ext cx="5056518" cy="6427181"/>
          </a:xfrm>
          <a:custGeom>
            <a:avLst/>
            <a:gdLst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5056518 w 5056518"/>
              <a:gd name="connsiteY2" fmla="*/ 6427181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5056518 w 5056518"/>
              <a:gd name="connsiteY2" fmla="*/ 6427181 h 6427181"/>
              <a:gd name="connsiteX3" fmla="*/ 2389518 w 5056518"/>
              <a:gd name="connsiteY3" fmla="*/ 6423516 h 6427181"/>
              <a:gd name="connsiteX4" fmla="*/ 0 w 5056518"/>
              <a:gd name="connsiteY4" fmla="*/ 6427181 h 6427181"/>
              <a:gd name="connsiteX5" fmla="*/ 0 w 5056518"/>
              <a:gd name="connsiteY5" fmla="*/ 0 h 6427181"/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2389518 w 5056518"/>
              <a:gd name="connsiteY2" fmla="*/ 6423516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518" h="6427181">
                <a:moveTo>
                  <a:pt x="0" y="0"/>
                </a:moveTo>
                <a:lnTo>
                  <a:pt x="5056518" y="0"/>
                </a:lnTo>
                <a:lnTo>
                  <a:pt x="2389518" y="6423516"/>
                </a:lnTo>
                <a:lnTo>
                  <a:pt x="0" y="6427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6A1017-A778-41AD-ABCA-374221F329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1B6217-314A-449C-8B1D-36A803A89374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6BF7B-82FB-47DE-BC6C-33D7E24DE4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357D08-F253-4894-A7BC-2A84ACA693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8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FA5BAD44-FF61-4F7E-BE4C-3B35658E78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332" y="215409"/>
            <a:ext cx="5056518" cy="6427181"/>
          </a:xfrm>
          <a:custGeom>
            <a:avLst/>
            <a:gdLst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5056518 w 5056518"/>
              <a:gd name="connsiteY2" fmla="*/ 6427181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  <a:gd name="connsiteX0" fmla="*/ 0 w 5056518"/>
              <a:gd name="connsiteY0" fmla="*/ 0 h 6427181"/>
              <a:gd name="connsiteX1" fmla="*/ 2379993 w 5056518"/>
              <a:gd name="connsiteY1" fmla="*/ 3666 h 6427181"/>
              <a:gd name="connsiteX2" fmla="*/ 5056518 w 5056518"/>
              <a:gd name="connsiteY2" fmla="*/ 0 h 6427181"/>
              <a:gd name="connsiteX3" fmla="*/ 5056518 w 5056518"/>
              <a:gd name="connsiteY3" fmla="*/ 6427181 h 6427181"/>
              <a:gd name="connsiteX4" fmla="*/ 0 w 5056518"/>
              <a:gd name="connsiteY4" fmla="*/ 6427181 h 6427181"/>
              <a:gd name="connsiteX5" fmla="*/ 0 w 5056518"/>
              <a:gd name="connsiteY5" fmla="*/ 0 h 6427181"/>
              <a:gd name="connsiteX0" fmla="*/ 0 w 5056518"/>
              <a:gd name="connsiteY0" fmla="*/ 0 h 6427181"/>
              <a:gd name="connsiteX1" fmla="*/ 2379993 w 5056518"/>
              <a:gd name="connsiteY1" fmla="*/ 3666 h 6427181"/>
              <a:gd name="connsiteX2" fmla="*/ 5056518 w 5056518"/>
              <a:gd name="connsiteY2" fmla="*/ 6427181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518" h="6427181">
                <a:moveTo>
                  <a:pt x="0" y="0"/>
                </a:moveTo>
                <a:lnTo>
                  <a:pt x="2379993" y="3666"/>
                </a:lnTo>
                <a:lnTo>
                  <a:pt x="5056518" y="6427181"/>
                </a:lnTo>
                <a:lnTo>
                  <a:pt x="0" y="6427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pic>
        <p:nvPicPr>
          <p:cNvPr id="7" name="Kuva 9">
            <a:extLst>
              <a:ext uri="{FF2B5EF4-FFF2-40B4-BE49-F238E27FC236}">
                <a16:creationId xmlns:a16="http://schemas.microsoft.com/office/drawing/2014/main" id="{0700315B-21C2-4903-A3AB-D1CEE228B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63638"/>
            <a:ext cx="3387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B6283D44-332F-4D14-98C4-07FB68CB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215897" y="215900"/>
            <a:ext cx="5060950" cy="2098675"/>
          </a:xfrm>
          <a:prstGeom prst="rtTriangle">
            <a:avLst/>
          </a:prstGeom>
          <a:solidFill>
            <a:srgbClr val="00AEB2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ei tekstiä tähän2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EFFF2B-828E-457A-9813-732B73E0EA3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A8BF75A-A43C-4B89-93D6-70F0D4E13E85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4D34CC-D392-47E9-A07B-4238215DCC2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6B3E82-5D99-4A81-BC1E-1FFD59BDE2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49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81FD25-2BF1-4554-900A-0BB0B0481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6767" y="1915334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F9D91-A551-4850-8459-2412B2CD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67" y="2347333"/>
            <a:ext cx="5184000" cy="381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0E0C8E-87A3-4998-A6FB-C3FBD168678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15334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83105CA-AD84-4C63-A3F9-E238BA49B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7333"/>
            <a:ext cx="5184000" cy="381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BA898F-CCE9-4DB1-A3B5-4988E38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26BB-64DB-451E-B142-D13CBFFFBDC3}" type="datetime1">
              <a:rPr lang="fi-FI" smtClean="0"/>
              <a:t>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65415A-CD5D-4B23-8B7D-5794B697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968FC8D-1ECB-4BA6-BDB9-52373ECF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F542232-B672-4C32-A8F2-74DBFBAB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">
    <p:bg>
      <p:bgPr>
        <a:solidFill>
          <a:srgbClr val="00A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92000" y="2538000"/>
            <a:ext cx="6930000" cy="1800000"/>
          </a:xfrm>
        </p:spPr>
        <p:txBody>
          <a:bodyPr anchor="b">
            <a:noAutofit/>
          </a:bodyPr>
          <a:lstStyle>
            <a:lvl1pPr algn="r">
              <a:defRPr sz="5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92000" y="4518000"/>
            <a:ext cx="6930000" cy="97200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62BE981-6785-4A7C-82B1-ACDBE1F3E645}"/>
              </a:ext>
            </a:extLst>
          </p:cNvPr>
          <p:cNvSpPr>
            <a:spLocks noEditPoints="1"/>
          </p:cNvSpPr>
          <p:nvPr/>
        </p:nvSpPr>
        <p:spPr bwMode="white">
          <a:xfrm>
            <a:off x="0" y="0"/>
            <a:ext cx="12193588" cy="6858000"/>
          </a:xfrm>
          <a:custGeom>
            <a:avLst/>
            <a:gdLst>
              <a:gd name="T0" fmla="*/ 0 w 33867"/>
              <a:gd name="T1" fmla="*/ 0 h 19050"/>
              <a:gd name="T2" fmla="*/ 2147483646 w 33867"/>
              <a:gd name="T3" fmla="*/ 0 h 19050"/>
              <a:gd name="T4" fmla="*/ 2147483646 w 33867"/>
              <a:gd name="T5" fmla="*/ 2147483646 h 19050"/>
              <a:gd name="T6" fmla="*/ 0 w 33867"/>
              <a:gd name="T7" fmla="*/ 2147483646 h 19050"/>
              <a:gd name="T8" fmla="*/ 0 w 33867"/>
              <a:gd name="T9" fmla="*/ 0 h 19050"/>
              <a:gd name="T10" fmla="*/ 2147483646 w 33867"/>
              <a:gd name="T11" fmla="*/ 2147483646 h 19050"/>
              <a:gd name="T12" fmla="*/ 2147483646 w 33867"/>
              <a:gd name="T13" fmla="*/ 2147483646 h 19050"/>
              <a:gd name="T14" fmla="*/ 2147483646 w 33867"/>
              <a:gd name="T15" fmla="*/ 2147483646 h 19050"/>
              <a:gd name="T16" fmla="*/ 2147483646 w 33867"/>
              <a:gd name="T17" fmla="*/ 2147483646 h 19050"/>
              <a:gd name="T18" fmla="*/ 2147483646 w 33867"/>
              <a:gd name="T19" fmla="*/ 2147483646 h 19050"/>
              <a:gd name="T20" fmla="*/ 2147483646 w 33867"/>
              <a:gd name="T21" fmla="*/ 2147483646 h 190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  <a:moveTo>
                  <a:pt x="33270" y="18450"/>
                </a:moveTo>
                <a:lnTo>
                  <a:pt x="5861" y="18450"/>
                </a:lnTo>
                <a:lnTo>
                  <a:pt x="600" y="16257"/>
                </a:lnTo>
                <a:lnTo>
                  <a:pt x="600" y="600"/>
                </a:lnTo>
                <a:lnTo>
                  <a:pt x="33270" y="600"/>
                </a:lnTo>
                <a:lnTo>
                  <a:pt x="33270" y="184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3" name="Kuva 11">
            <a:extLst>
              <a:ext uri="{FF2B5EF4-FFF2-40B4-BE49-F238E27FC236}">
                <a16:creationId xmlns:a16="http://schemas.microsoft.com/office/drawing/2014/main" id="{65B3D21D-D2FF-4E63-ACEC-CAD99301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78588"/>
            <a:ext cx="11731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466B7-5E51-46C7-81ED-A537C82F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35396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C86D35-123E-46C5-8FD2-0E773901875C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BFE950-CC6B-4093-8BCF-D2FD28F8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0" y="6435396"/>
            <a:ext cx="41148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728AFC-E181-4ACB-83B0-B2ADA427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000" y="6435396"/>
            <a:ext cx="684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5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2CE5E2D-B787-49DF-83D8-31DBA26301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19075" y="215409"/>
            <a:ext cx="11765027" cy="6427181"/>
          </a:xfrm>
          <a:custGeom>
            <a:avLst/>
            <a:gdLst>
              <a:gd name="connsiteX0" fmla="*/ 0 w 11763771"/>
              <a:gd name="connsiteY0" fmla="*/ 0 h 6427181"/>
              <a:gd name="connsiteX1" fmla="*/ 11763771 w 11763771"/>
              <a:gd name="connsiteY1" fmla="*/ 0 h 6427181"/>
              <a:gd name="connsiteX2" fmla="*/ 11763771 w 11763771"/>
              <a:gd name="connsiteY2" fmla="*/ 6427181 h 6427181"/>
              <a:gd name="connsiteX3" fmla="*/ 0 w 11763771"/>
              <a:gd name="connsiteY3" fmla="*/ 6427181 h 6427181"/>
              <a:gd name="connsiteX4" fmla="*/ 0 w 11763771"/>
              <a:gd name="connsiteY4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256 w 11765027"/>
              <a:gd name="connsiteY3" fmla="*/ 6427181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1256 w 11765027"/>
              <a:gd name="connsiteY4" fmla="*/ 6427181 h 6427181"/>
              <a:gd name="connsiteX5" fmla="*/ 0 w 11765027"/>
              <a:gd name="connsiteY5" fmla="*/ 5604366 h 6427181"/>
              <a:gd name="connsiteX6" fmla="*/ 1256 w 11765027"/>
              <a:gd name="connsiteY6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5027" h="6427181">
                <a:moveTo>
                  <a:pt x="1256" y="0"/>
                </a:moveTo>
                <a:lnTo>
                  <a:pt x="11765027" y="0"/>
                </a:lnTo>
                <a:lnTo>
                  <a:pt x="11765027" y="6427181"/>
                </a:lnTo>
                <a:lnTo>
                  <a:pt x="1981200" y="6423516"/>
                </a:lnTo>
                <a:lnTo>
                  <a:pt x="0" y="5604366"/>
                </a:lnTo>
                <a:cubicBezTo>
                  <a:pt x="419" y="3736244"/>
                  <a:pt x="837" y="1868122"/>
                  <a:pt x="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110178-2E5B-4E67-8388-2A8434276841}" type="datetime1">
              <a:rPr lang="fi-FI" smtClean="0"/>
              <a:t>2.10.2020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14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F752B8B-F8DD-4994-9268-4B71BF1A1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19075" y="215409"/>
            <a:ext cx="11765027" cy="5566266"/>
          </a:xfrm>
          <a:custGeom>
            <a:avLst/>
            <a:gdLst>
              <a:gd name="connsiteX0" fmla="*/ 0 w 11763771"/>
              <a:gd name="connsiteY0" fmla="*/ 0 h 6427181"/>
              <a:gd name="connsiteX1" fmla="*/ 11763771 w 11763771"/>
              <a:gd name="connsiteY1" fmla="*/ 0 h 6427181"/>
              <a:gd name="connsiteX2" fmla="*/ 11763771 w 11763771"/>
              <a:gd name="connsiteY2" fmla="*/ 6427181 h 6427181"/>
              <a:gd name="connsiteX3" fmla="*/ 0 w 11763771"/>
              <a:gd name="connsiteY3" fmla="*/ 6427181 h 6427181"/>
              <a:gd name="connsiteX4" fmla="*/ 0 w 11763771"/>
              <a:gd name="connsiteY4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256 w 11765027"/>
              <a:gd name="connsiteY3" fmla="*/ 6427181 h 6427181"/>
              <a:gd name="connsiteX4" fmla="*/ 0 w 11765027"/>
              <a:gd name="connsiteY4" fmla="*/ 5566266 h 6427181"/>
              <a:gd name="connsiteX5" fmla="*/ 1256 w 11765027"/>
              <a:gd name="connsiteY5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3375 w 11765027"/>
              <a:gd name="connsiteY2" fmla="*/ 670416 h 6427181"/>
              <a:gd name="connsiteX3" fmla="*/ 11765027 w 11765027"/>
              <a:gd name="connsiteY3" fmla="*/ 6427181 h 6427181"/>
              <a:gd name="connsiteX4" fmla="*/ 1256 w 11765027"/>
              <a:gd name="connsiteY4" fmla="*/ 6427181 h 6427181"/>
              <a:gd name="connsiteX5" fmla="*/ 0 w 11765027"/>
              <a:gd name="connsiteY5" fmla="*/ 5566266 h 6427181"/>
              <a:gd name="connsiteX6" fmla="*/ 1256 w 11765027"/>
              <a:gd name="connsiteY6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3375 w 11765027"/>
              <a:gd name="connsiteY2" fmla="*/ 670416 h 6427181"/>
              <a:gd name="connsiteX3" fmla="*/ 1256 w 11765027"/>
              <a:gd name="connsiteY3" fmla="*/ 6427181 h 6427181"/>
              <a:gd name="connsiteX4" fmla="*/ 0 w 11765027"/>
              <a:gd name="connsiteY4" fmla="*/ 5566266 h 6427181"/>
              <a:gd name="connsiteX5" fmla="*/ 1256 w 11765027"/>
              <a:gd name="connsiteY5" fmla="*/ 0 h 6427181"/>
              <a:gd name="connsiteX0" fmla="*/ 1256 w 11765027"/>
              <a:gd name="connsiteY0" fmla="*/ 0 h 5568517"/>
              <a:gd name="connsiteX1" fmla="*/ 11765027 w 11765027"/>
              <a:gd name="connsiteY1" fmla="*/ 0 h 5568517"/>
              <a:gd name="connsiteX2" fmla="*/ 11763375 w 11765027"/>
              <a:gd name="connsiteY2" fmla="*/ 670416 h 5568517"/>
              <a:gd name="connsiteX3" fmla="*/ 0 w 11765027"/>
              <a:gd name="connsiteY3" fmla="*/ 5566266 h 5568517"/>
              <a:gd name="connsiteX4" fmla="*/ 1256 w 11765027"/>
              <a:gd name="connsiteY4" fmla="*/ 0 h 5568517"/>
              <a:gd name="connsiteX0" fmla="*/ 1256 w 11765027"/>
              <a:gd name="connsiteY0" fmla="*/ 0 h 5566266"/>
              <a:gd name="connsiteX1" fmla="*/ 11765027 w 11765027"/>
              <a:gd name="connsiteY1" fmla="*/ 0 h 5566266"/>
              <a:gd name="connsiteX2" fmla="*/ 11763375 w 11765027"/>
              <a:gd name="connsiteY2" fmla="*/ 670416 h 5566266"/>
              <a:gd name="connsiteX3" fmla="*/ 0 w 11765027"/>
              <a:gd name="connsiteY3" fmla="*/ 5566266 h 5566266"/>
              <a:gd name="connsiteX4" fmla="*/ 1256 w 11765027"/>
              <a:gd name="connsiteY4" fmla="*/ 0 h 55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5027" h="5566266">
                <a:moveTo>
                  <a:pt x="1256" y="0"/>
                </a:moveTo>
                <a:lnTo>
                  <a:pt x="11765027" y="0"/>
                </a:lnTo>
                <a:cubicBezTo>
                  <a:pt x="11764476" y="223472"/>
                  <a:pt x="11763926" y="446944"/>
                  <a:pt x="11763375" y="670416"/>
                </a:cubicBezTo>
                <a:lnTo>
                  <a:pt x="0" y="5566266"/>
                </a:lnTo>
                <a:cubicBezTo>
                  <a:pt x="419" y="3710844"/>
                  <a:pt x="837" y="1855422"/>
                  <a:pt x="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>
                <a:solidFill>
                  <a:srgbClr val="01828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38B32D-C7A5-4162-B6B4-7DC8E1487C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D78E0C-C4E2-4008-B1E9-BDA1C1B4F20A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1E6807-8ABE-4EA4-A52C-2C7FFAFA22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E2A3C5-3133-4EF7-9D6E-5D4F2A8DC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11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C829BA-2C9F-4C7E-8A47-3D9F9CC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110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62209A-AF68-492D-AC06-25DBD3C0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908000"/>
            <a:ext cx="10746000" cy="426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4F4B6-6E26-4DFB-852C-F2285979F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0000" y="6435396"/>
            <a:ext cx="187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00F1EBF-A045-4AF5-8E1B-A935539459E7}" type="datetime1">
              <a:rPr lang="fi-FI" smtClean="0"/>
              <a:t>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077C5-42E2-4285-A08A-7508B4635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4000" y="6435396"/>
            <a:ext cx="411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[Esityksen nimi]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E4E371-AE67-45EA-BF47-9E712717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000" y="6435396"/>
            <a:ext cx="68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7DE6E4-DC77-456C-872A-552B509F49A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11">
            <a:extLst>
              <a:ext uri="{FF2B5EF4-FFF2-40B4-BE49-F238E27FC236}">
                <a16:creationId xmlns:a16="http://schemas.microsoft.com/office/drawing/2014/main" id="{FF450953-E86B-4CE1-A3E6-114DAF0494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78588"/>
            <a:ext cx="11731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8285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44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7158">
          <p15:clr>
            <a:srgbClr val="F26B43"/>
          </p15:clr>
        </p15:guide>
        <p15:guide id="4" orient="horz" pos="1089">
          <p15:clr>
            <a:srgbClr val="F26B43"/>
          </p15:clr>
        </p15:guide>
        <p15:guide id="5" orient="horz" pos="1201">
          <p15:clr>
            <a:srgbClr val="F26B43"/>
          </p15:clr>
        </p15:guide>
        <p15:guide id="6" orient="horz" pos="3892">
          <p15:clr>
            <a:srgbClr val="F26B43"/>
          </p15:clr>
        </p15:guide>
        <p15:guide id="7" orient="horz" pos="379">
          <p15:clr>
            <a:srgbClr val="F26B43"/>
          </p15:clr>
        </p15:guide>
        <p15:guide id="8" orient="horz" pos="4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pas@traficom.f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niemela@traficom.fi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pas@traficom.f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E36961EE-DECA-4B02-BE40-2886B187B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smtClean="0"/>
              <a:t>Miehittämättömän ilmailun sääntelyn ajankohtaiset asiat 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dirty="0" smtClean="0"/>
              <a:t> </a:t>
            </a:r>
            <a:endParaRPr lang="fi-FI" sz="4000" b="1" dirty="0"/>
          </a:p>
        </p:txBody>
      </p:sp>
      <p:sp>
        <p:nvSpPr>
          <p:cNvPr id="10" name="Alaotsikko 9">
            <a:extLst>
              <a:ext uri="{FF2B5EF4-FFF2-40B4-BE49-F238E27FC236}">
                <a16:creationId xmlns:a16="http://schemas.microsoft.com/office/drawing/2014/main" id="{3E79B920-5296-4EDE-939D-98A068B5A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Esa Stenberg, ylitarkastaja</a:t>
            </a:r>
          </a:p>
          <a:p>
            <a:r>
              <a:rPr lang="fi-FI" dirty="0" smtClean="0"/>
              <a:t>Liikenne- ja viestintävirasto Traficom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79B699-623B-4745-8EFD-D0DE1869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B23-3965-459A-8769-C3AF35038914}" type="datetime1">
              <a:rPr lang="fi-FI" smtClean="0"/>
              <a:t>2.10.2020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E411B0-F7CF-40BE-BFBB-378AA229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A51-8810-4865-8945-16E6E50C8EF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8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31574" y="1662341"/>
            <a:ext cx="7800053" cy="12626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kern="0" dirty="0" err="1" smtClean="0"/>
              <a:t>Mikä</a:t>
            </a:r>
            <a:r>
              <a:rPr lang="en-GB" kern="0" dirty="0" smtClean="0"/>
              <a:t> </a:t>
            </a:r>
            <a:r>
              <a:rPr lang="en-GB" kern="0" dirty="0" err="1" smtClean="0"/>
              <a:t>tahansa</a:t>
            </a:r>
            <a:r>
              <a:rPr lang="en-GB" kern="0" dirty="0" smtClean="0"/>
              <a:t> </a:t>
            </a:r>
            <a:r>
              <a:rPr lang="en-GB" kern="0" dirty="0" err="1" smtClean="0"/>
              <a:t>avoimen</a:t>
            </a:r>
            <a:r>
              <a:rPr lang="en-GB" kern="0" dirty="0" smtClean="0"/>
              <a:t> </a:t>
            </a:r>
            <a:r>
              <a:rPr lang="en-GB" kern="0" dirty="0" err="1" smtClean="0"/>
              <a:t>kategorian</a:t>
            </a:r>
            <a:r>
              <a:rPr lang="en-GB" kern="0" dirty="0" smtClean="0"/>
              <a:t> </a:t>
            </a:r>
            <a:r>
              <a:rPr lang="en-GB" kern="0" dirty="0" err="1" smtClean="0"/>
              <a:t>ehdoista</a:t>
            </a:r>
            <a:r>
              <a:rPr lang="en-GB" kern="0" dirty="0" smtClean="0"/>
              <a:t> </a:t>
            </a:r>
            <a:r>
              <a:rPr lang="en-GB" kern="0" dirty="0" err="1" smtClean="0"/>
              <a:t>ei</a:t>
            </a:r>
            <a:r>
              <a:rPr lang="en-GB" kern="0" dirty="0" smtClean="0"/>
              <a:t> </a:t>
            </a:r>
            <a:r>
              <a:rPr lang="en-GB" kern="0" dirty="0" err="1" smtClean="0"/>
              <a:t>täyty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/>
              <a:t>toiminta</a:t>
            </a:r>
            <a:r>
              <a:rPr lang="en-GB" kern="0" dirty="0" smtClean="0"/>
              <a:t> </a:t>
            </a:r>
            <a:r>
              <a:rPr lang="en-GB" kern="0" dirty="0" err="1"/>
              <a:t>tulee</a:t>
            </a:r>
            <a:r>
              <a:rPr lang="en-GB" kern="0" dirty="0"/>
              <a:t> </a:t>
            </a:r>
            <a:r>
              <a:rPr lang="en-GB" kern="0" dirty="0" err="1" smtClean="0"/>
              <a:t>suorittaa</a:t>
            </a:r>
            <a:r>
              <a:rPr lang="en-GB" kern="0" dirty="0" smtClean="0"/>
              <a:t> </a:t>
            </a:r>
            <a:r>
              <a:rPr lang="en-GB" kern="0" dirty="0" err="1" smtClean="0"/>
              <a:t>erityinen-kategoriassa</a:t>
            </a:r>
            <a:endParaRPr lang="en-GB" sz="2200" kern="0" dirty="0"/>
          </a:p>
          <a:p>
            <a:pPr>
              <a:buClr>
                <a:schemeClr val="bg1"/>
              </a:buClr>
            </a:pPr>
            <a:r>
              <a:rPr lang="en-GB" sz="2200" kern="0" dirty="0" err="1" smtClean="0"/>
              <a:t>Esimerkiksi</a:t>
            </a:r>
            <a:r>
              <a:rPr lang="en-GB" sz="2200" kern="0" dirty="0" smtClean="0"/>
              <a:t>:</a:t>
            </a:r>
            <a:endParaRPr lang="en-GB" sz="2200" kern="0" dirty="0"/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1542"/>
          <a:stretch>
            <a:fillRect/>
          </a:stretch>
        </p:blipFill>
        <p:spPr>
          <a:xfrm>
            <a:off x="6019356" y="1521427"/>
            <a:ext cx="6172644" cy="5345135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3421" y="509165"/>
            <a:ext cx="8082872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Erityinen-kategoria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3421" y="3086132"/>
            <a:ext cx="5835935" cy="307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20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16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GB" sz="1800" dirty="0" smtClean="0">
                <a:solidFill>
                  <a:schemeClr val="bg1"/>
                </a:solidFill>
              </a:rPr>
              <a:t>BVLOS-</a:t>
            </a:r>
            <a:r>
              <a:rPr lang="en-GB" sz="1800" dirty="0" err="1" smtClean="0">
                <a:solidFill>
                  <a:schemeClr val="bg1"/>
                </a:solidFill>
              </a:rPr>
              <a:t>lennot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1800" dirty="0" err="1" smtClean="0">
                <a:solidFill>
                  <a:schemeClr val="bg1"/>
                </a:solidFill>
              </a:rPr>
              <a:t>Dronen</a:t>
            </a:r>
            <a:r>
              <a:rPr lang="en-GB" sz="1800" dirty="0" smtClean="0">
                <a:solidFill>
                  <a:schemeClr val="bg1"/>
                </a:solidFill>
              </a:rPr>
              <a:t> MTOM &gt; 25 kg</a:t>
            </a:r>
          </a:p>
          <a:p>
            <a:pPr lvl="1">
              <a:spcBef>
                <a:spcPts val="1200"/>
              </a:spcBef>
            </a:pPr>
            <a:r>
              <a:rPr lang="en-GB" sz="1800" dirty="0" err="1" smtClean="0">
                <a:solidFill>
                  <a:schemeClr val="bg1"/>
                </a:solidFill>
              </a:rPr>
              <a:t>Lennot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tiheästi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asutuilla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alueilla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yli</a:t>
            </a:r>
            <a:r>
              <a:rPr lang="en-GB" sz="1800" dirty="0" smtClean="0">
                <a:solidFill>
                  <a:schemeClr val="bg1"/>
                </a:solidFill>
              </a:rPr>
              <a:t> 4 kg </a:t>
            </a:r>
            <a:r>
              <a:rPr lang="en-GB" sz="1800" dirty="0" err="1" smtClean="0">
                <a:solidFill>
                  <a:schemeClr val="bg1"/>
                </a:solidFill>
              </a:rPr>
              <a:t>dronella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1800" dirty="0" err="1" smtClean="0">
                <a:solidFill>
                  <a:schemeClr val="bg1"/>
                </a:solidFill>
              </a:rPr>
              <a:t>Lennot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korkeammalla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kuin</a:t>
            </a:r>
            <a:r>
              <a:rPr lang="en-GB" sz="1800" dirty="0" smtClean="0">
                <a:solidFill>
                  <a:schemeClr val="bg1"/>
                </a:solidFill>
              </a:rPr>
              <a:t> 120 </a:t>
            </a:r>
            <a:r>
              <a:rPr lang="en-GB" sz="1800" dirty="0">
                <a:solidFill>
                  <a:schemeClr val="bg1"/>
                </a:solidFill>
              </a:rPr>
              <a:t>m</a:t>
            </a:r>
          </a:p>
          <a:p>
            <a:pPr lvl="1">
              <a:spcBef>
                <a:spcPts val="1200"/>
              </a:spcBef>
            </a:pPr>
            <a:r>
              <a:rPr lang="en-GB" sz="1800" dirty="0" err="1" smtClean="0">
                <a:solidFill>
                  <a:schemeClr val="bg1"/>
                </a:solidFill>
              </a:rPr>
              <a:t>Esineiden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pudottaminen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dronella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endParaRPr lang="en-GB" sz="1800" dirty="0"/>
          </a:p>
          <a:p>
            <a:pPr lvl="1"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Erityinen-kategoria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12000" y="1340768"/>
            <a:ext cx="11025436" cy="5094628"/>
          </a:xfrm>
        </p:spPr>
        <p:txBody>
          <a:bodyPr/>
          <a:lstStyle/>
          <a:p>
            <a:r>
              <a:rPr lang="fi-FI" sz="1800" dirty="0"/>
              <a:t>Toimintailmoitus </a:t>
            </a:r>
            <a:r>
              <a:rPr lang="fi-FI" sz="1800" dirty="0" err="1"/>
              <a:t>EASA:n</a:t>
            </a:r>
            <a:r>
              <a:rPr lang="fi-FI" sz="1800" dirty="0"/>
              <a:t> julkaiseman vakioskenaarion mukaisesti, vakioskenaario saattaa sisältää vaatimuksen tietyn tyyppisen </a:t>
            </a:r>
            <a:r>
              <a:rPr lang="fi-FI" sz="1800" dirty="0" err="1"/>
              <a:t>dronen</a:t>
            </a:r>
            <a:r>
              <a:rPr lang="fi-FI" sz="1800" dirty="0"/>
              <a:t> käytöstä </a:t>
            </a:r>
            <a:r>
              <a:rPr lang="fi-FI" sz="1800" dirty="0" smtClean="0"/>
              <a:t>skenaariossa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Toimintalupahakemus Liikenne- ja viestintäviraston julkaiseman </a:t>
            </a:r>
            <a:r>
              <a:rPr lang="fi-FI" sz="1800" dirty="0" smtClean="0"/>
              <a:t>ennakkoriskiarvion (PDRA) </a:t>
            </a:r>
            <a:r>
              <a:rPr lang="fi-FI" sz="1800" dirty="0"/>
              <a:t>tai itse tehdyn SORA-riskiarvion </a:t>
            </a:r>
            <a:r>
              <a:rPr lang="fi-FI" sz="1800" dirty="0" smtClean="0"/>
              <a:t>perusteella</a:t>
            </a:r>
          </a:p>
          <a:p>
            <a:pPr lvl="1"/>
            <a:r>
              <a:rPr lang="fi-FI" sz="1600" dirty="0" smtClean="0"/>
              <a:t>SORA-riskiarviointi</a:t>
            </a:r>
            <a:endParaRPr lang="fi-FI" sz="1600" dirty="0"/>
          </a:p>
          <a:p>
            <a:pPr lvl="2"/>
            <a:r>
              <a:rPr lang="fi-FI" sz="1400" dirty="0"/>
              <a:t>Alustava maariski ja ilmariski</a:t>
            </a:r>
          </a:p>
          <a:p>
            <a:pPr lvl="2"/>
            <a:r>
              <a:rPr lang="fi-FI" sz="1400" dirty="0"/>
              <a:t>Riskien vähentäminen</a:t>
            </a:r>
          </a:p>
          <a:p>
            <a:pPr lvl="2"/>
            <a:r>
              <a:rPr lang="fi-FI" sz="1400" dirty="0"/>
              <a:t>Kokonaisriski (SAIL-luokka), josta johdetaan vaatimukset (OSO) toiminnalle</a:t>
            </a:r>
          </a:p>
          <a:p>
            <a:pPr lvl="3"/>
            <a:r>
              <a:rPr lang="fi-FI" sz="1200" dirty="0"/>
              <a:t>Vaatimuksia voi tulla käytettäville laitteille ja varusteille,</a:t>
            </a:r>
          </a:p>
          <a:p>
            <a:pPr lvl="3"/>
            <a:r>
              <a:rPr lang="fi-FI" sz="1200" dirty="0"/>
              <a:t>kauko-ohjaajien koulutukselle,</a:t>
            </a:r>
          </a:p>
          <a:p>
            <a:pPr lvl="3"/>
            <a:r>
              <a:rPr lang="fi-FI" sz="1200" dirty="0"/>
              <a:t>toiminnalle ja toiminta-alueelle.</a:t>
            </a:r>
            <a:endParaRPr lang="fi-FI" dirty="0"/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Liikenne- </a:t>
            </a:r>
            <a:r>
              <a:rPr lang="fi-FI" sz="1800" dirty="0"/>
              <a:t>ja viestintävirasto julkaisee ohjeen erityinen-kategorian koulutuksesta</a:t>
            </a:r>
          </a:p>
          <a:p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E095B-9335-4518-AE97-0B34C4ABA89E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9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31575" y="1931762"/>
            <a:ext cx="6556513" cy="444956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2000" kern="0" dirty="0"/>
              <a:t>Toiminta luokitellaan kategoriassa ”sertifioitu” harjoitettavaksi toiminnaksi, </a:t>
            </a:r>
            <a:r>
              <a:rPr lang="fi-FI" sz="2000" kern="0" dirty="0" smtClean="0"/>
              <a:t>kun kyseessä:</a:t>
            </a:r>
            <a:endParaRPr lang="en-GB" sz="2000" kern="0" dirty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2000" kern="0" dirty="0" err="1" smtClean="0"/>
              <a:t>Ihmisten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kuljetus</a:t>
            </a:r>
            <a:endParaRPr lang="en-GB" sz="2000" kern="0" dirty="0" smtClean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2000" kern="0" dirty="0" err="1" smtClean="0"/>
              <a:t>Vaarallisten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aineiden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kuljetus</a:t>
            </a:r>
            <a:endParaRPr lang="en-GB" sz="2000" kern="0" dirty="0" smtClean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2000" kern="0" dirty="0" err="1" smtClean="0"/>
              <a:t>Lennot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ihmisjoukkojen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päällä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yli</a:t>
            </a:r>
            <a:r>
              <a:rPr lang="en-GB" sz="2000" kern="0" dirty="0" smtClean="0"/>
              <a:t> 3m (</a:t>
            </a:r>
            <a:r>
              <a:rPr lang="en-GB" sz="2000" kern="0" dirty="0" err="1" smtClean="0"/>
              <a:t>siipiväli</a:t>
            </a:r>
            <a:r>
              <a:rPr lang="en-GB" sz="2000" kern="0" dirty="0" smtClean="0"/>
              <a:t>) </a:t>
            </a:r>
            <a:r>
              <a:rPr lang="en-GB" sz="2000" kern="0" dirty="0" err="1" smtClean="0"/>
              <a:t>dronella</a:t>
            </a:r>
            <a:endParaRPr lang="en-GB" sz="2000" kern="0" dirty="0" smtClean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2000" kern="0" dirty="0"/>
              <a:t>SORA-</a:t>
            </a:r>
            <a:r>
              <a:rPr lang="en-GB" sz="2000" kern="0" dirty="0" err="1"/>
              <a:t>riskiarvioinnin</a:t>
            </a:r>
            <a:r>
              <a:rPr lang="en-GB" sz="2000" kern="0" dirty="0"/>
              <a:t> </a:t>
            </a:r>
            <a:r>
              <a:rPr lang="en-GB" sz="2000" kern="0" dirty="0" err="1" smtClean="0"/>
              <a:t>jälkeen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todetaan</a:t>
            </a:r>
            <a:r>
              <a:rPr lang="en-GB" sz="2000" kern="0" dirty="0" smtClean="0"/>
              <a:t>, </a:t>
            </a:r>
            <a:r>
              <a:rPr lang="fi-FI" sz="2000" dirty="0" smtClean="0"/>
              <a:t>ettei </a:t>
            </a:r>
            <a:r>
              <a:rPr lang="fi-FI" sz="2000" dirty="0"/>
              <a:t>toimintaan liittyvää riskiä voida riittävästi </a:t>
            </a:r>
            <a:r>
              <a:rPr lang="fi-FI" sz="2000" dirty="0" smtClean="0"/>
              <a:t>lieventää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344" y="454405"/>
            <a:ext cx="8082872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Sertifioitu-kategoria</a:t>
            </a:r>
            <a:endParaRPr lang="en-GB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r="7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14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284" y="1322328"/>
            <a:ext cx="6696743" cy="524504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UAS-</a:t>
            </a:r>
            <a:r>
              <a:rPr lang="en-GB" b="1" dirty="0" err="1" smtClean="0"/>
              <a:t>toimijoiden</a:t>
            </a:r>
            <a:r>
              <a:rPr lang="en-GB" dirty="0" smtClean="0"/>
              <a:t> </a:t>
            </a:r>
            <a:r>
              <a:rPr lang="en-GB" dirty="0" err="1" smtClean="0"/>
              <a:t>tulee</a:t>
            </a:r>
            <a:r>
              <a:rPr lang="en-GB" dirty="0" smtClean="0"/>
              <a:t> </a:t>
            </a:r>
            <a:r>
              <a:rPr lang="en-GB" dirty="0" err="1" smtClean="0"/>
              <a:t>rekisteröityä</a:t>
            </a:r>
            <a:endParaRPr lang="en-GB" sz="2200" dirty="0"/>
          </a:p>
          <a:p>
            <a:pPr marL="342900" lvl="5" indent="-342900">
              <a:buBlip>
                <a:blip r:embed="rId3"/>
              </a:buBlip>
            </a:pPr>
            <a:r>
              <a:rPr lang="en-GB" sz="2400" b="1" dirty="0" err="1" smtClean="0"/>
              <a:t>Avoin</a:t>
            </a:r>
            <a:r>
              <a:rPr lang="en-GB" sz="2400" dirty="0" err="1" smtClean="0"/>
              <a:t>-kategoriassa</a:t>
            </a:r>
            <a:r>
              <a:rPr lang="en-GB" sz="2400" dirty="0" smtClean="0"/>
              <a:t> </a:t>
            </a:r>
            <a:r>
              <a:rPr lang="en-GB" sz="2400" dirty="0" err="1" smtClean="0"/>
              <a:t>jos</a:t>
            </a:r>
            <a:r>
              <a:rPr lang="en-GB" sz="2400" dirty="0" smtClean="0"/>
              <a:t>:</a:t>
            </a:r>
          </a:p>
          <a:p>
            <a:pPr marL="800100" lvl="6" indent="-342900">
              <a:buBlip>
                <a:blip r:embed="rId3"/>
              </a:buBlip>
            </a:pPr>
            <a:r>
              <a:rPr lang="en-GB" dirty="0" err="1"/>
              <a:t>Käyttää</a:t>
            </a:r>
            <a:r>
              <a:rPr lang="en-GB" dirty="0"/>
              <a:t> </a:t>
            </a:r>
            <a:r>
              <a:rPr lang="en-GB" dirty="0" err="1"/>
              <a:t>dronea</a:t>
            </a:r>
            <a:r>
              <a:rPr lang="en-GB" dirty="0"/>
              <a:t>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painaa</a:t>
            </a:r>
            <a:r>
              <a:rPr lang="en-GB" dirty="0"/>
              <a:t> </a:t>
            </a:r>
            <a:r>
              <a:rPr lang="en-GB" dirty="0" err="1"/>
              <a:t>enemmän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smtClean="0"/>
              <a:t>250g tai</a:t>
            </a:r>
          </a:p>
          <a:p>
            <a:pPr marL="800100" lvl="6" indent="-342900">
              <a:buBlip>
                <a:blip r:embed="rId3"/>
              </a:buBlip>
            </a:pPr>
            <a:r>
              <a:rPr lang="fi-FI" dirty="0" err="1" smtClean="0"/>
              <a:t>Dronea</a:t>
            </a:r>
            <a:r>
              <a:rPr lang="fi-FI" dirty="0" smtClean="0"/>
              <a:t> </a:t>
            </a:r>
            <a:r>
              <a:rPr lang="fi-FI" dirty="0"/>
              <a:t>jossa on </a:t>
            </a:r>
            <a:r>
              <a:rPr lang="fi-FI" dirty="0" smtClean="0"/>
              <a:t>kamera tai muu ”henkilötietojen tallentamiseen kykenevä anturi” </a:t>
            </a:r>
            <a:r>
              <a:rPr lang="fi-FI" dirty="0"/>
              <a:t>ja jota ei ole merkitty leluksi (määrittely </a:t>
            </a:r>
            <a:r>
              <a:rPr lang="fi-FI" dirty="0" smtClean="0"/>
              <a:t>leludirektiivin </a:t>
            </a:r>
            <a:r>
              <a:rPr lang="fi-FI" dirty="0"/>
              <a:t>mukaisesti)</a:t>
            </a:r>
            <a:r>
              <a:rPr lang="en-GB" dirty="0" smtClean="0"/>
              <a:t> </a:t>
            </a:r>
            <a:endParaRPr lang="en-GB" dirty="0"/>
          </a:p>
          <a:p>
            <a:pPr marL="342900" lvl="5" indent="-342900">
              <a:buBlip>
                <a:blip r:embed="rId3"/>
              </a:buBlip>
            </a:pPr>
            <a:endParaRPr lang="en-GB" sz="2400" dirty="0" smtClean="0"/>
          </a:p>
          <a:p>
            <a:pPr marL="342900" lvl="5" indent="-342900">
              <a:buBlip>
                <a:blip r:embed="rId3"/>
              </a:buBlip>
            </a:pPr>
            <a:r>
              <a:rPr lang="en-GB" sz="2400" b="1" dirty="0" err="1" smtClean="0"/>
              <a:t>Erityinen</a:t>
            </a:r>
            <a:r>
              <a:rPr lang="en-GB" sz="2400" dirty="0" err="1"/>
              <a:t>-</a:t>
            </a:r>
            <a:r>
              <a:rPr lang="en-GB" sz="2400" dirty="0" err="1" smtClean="0"/>
              <a:t>kategorian</a:t>
            </a:r>
            <a:r>
              <a:rPr lang="en-GB" sz="2400" dirty="0" smtClean="0"/>
              <a:t> </a:t>
            </a:r>
            <a:r>
              <a:rPr lang="en-GB" sz="2400" dirty="0" err="1" smtClean="0"/>
              <a:t>toiminnassa</a:t>
            </a:r>
            <a:r>
              <a:rPr lang="en-GB" sz="2400" dirty="0" smtClean="0"/>
              <a:t> </a:t>
            </a:r>
            <a:r>
              <a:rPr lang="en-GB" sz="2400" dirty="0" err="1" smtClean="0"/>
              <a:t>aina</a:t>
            </a:r>
            <a:endParaRPr lang="en-GB" sz="2400" dirty="0"/>
          </a:p>
          <a:p>
            <a:pPr marL="722312" lvl="2" indent="0">
              <a:buNone/>
            </a:pPr>
            <a:endParaRPr lang="en-GB" dirty="0" smtClean="0"/>
          </a:p>
          <a:p>
            <a:pPr marL="722312" lvl="2" indent="0">
              <a:buNone/>
            </a:pPr>
            <a:endParaRPr lang="en-GB" dirty="0" smtClean="0"/>
          </a:p>
          <a:p>
            <a:pPr marL="342900" lvl="5" indent="-342900">
              <a:buBlip>
                <a:blip r:embed="rId3"/>
              </a:buBlip>
            </a:pPr>
            <a:r>
              <a:rPr lang="en-GB" sz="2400" b="1" dirty="0" err="1" smtClean="0"/>
              <a:t>Sertifioidut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dronet</a:t>
            </a:r>
            <a:r>
              <a:rPr lang="en-GB" sz="2400" b="1" dirty="0" smtClean="0"/>
              <a:t> </a:t>
            </a:r>
            <a:r>
              <a:rPr lang="en-GB" sz="2400" dirty="0" err="1" smtClean="0"/>
              <a:t>rekisteröidään</a:t>
            </a:r>
            <a:r>
              <a:rPr lang="en-GB" sz="2400" dirty="0" smtClean="0"/>
              <a:t> </a:t>
            </a:r>
            <a:r>
              <a:rPr lang="en-GB" sz="2400" dirty="0" err="1" smtClean="0"/>
              <a:t>normaaleilla</a:t>
            </a:r>
            <a:r>
              <a:rPr lang="en-GB" sz="2400" dirty="0" smtClean="0"/>
              <a:t> </a:t>
            </a:r>
            <a:r>
              <a:rPr lang="en-GB" sz="2400" dirty="0" err="1" smtClean="0"/>
              <a:t>ilma-alustunnuksilla</a:t>
            </a:r>
            <a:r>
              <a:rPr lang="en-GB" sz="2400" dirty="0" smtClean="0"/>
              <a:t> (OH-ABC)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Rekisteröinti</a:t>
            </a:r>
            <a:r>
              <a:rPr lang="en-GB" dirty="0" smtClean="0"/>
              <a:t> </a:t>
            </a:r>
            <a:r>
              <a:rPr lang="en-GB" dirty="0" err="1" smtClean="0"/>
              <a:t>vaatimukset</a:t>
            </a:r>
            <a:endParaRPr lang="en-US" dirty="0"/>
          </a:p>
        </p:txBody>
      </p:sp>
      <p:pic>
        <p:nvPicPr>
          <p:cNvPr id="4102" name="Picture 6" descr="See the source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471" y="1891857"/>
            <a:ext cx="1598348" cy="8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860771" y="1155468"/>
            <a:ext cx="3215246" cy="16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20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18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16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16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kern="0" dirty="0" err="1" smtClean="0"/>
              <a:t>Rekisteröinti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asuinpaikan</a:t>
            </a:r>
            <a:r>
              <a:rPr lang="en-GB" sz="2000" kern="0" dirty="0" smtClean="0"/>
              <a:t> tai </a:t>
            </a:r>
            <a:r>
              <a:rPr lang="en-GB" sz="2000" kern="0" dirty="0" err="1" smtClean="0"/>
              <a:t>päätoimipisteen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maassa</a:t>
            </a:r>
            <a:r>
              <a:rPr lang="en-GB" sz="2000" kern="0" dirty="0" smtClean="0"/>
              <a:t> </a:t>
            </a:r>
            <a:endParaRPr lang="en-GB" sz="2000" kern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60772" y="1155468"/>
            <a:ext cx="3101244" cy="2286001"/>
          </a:xfrm>
          <a:prstGeom prst="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</a:pPr>
            <a:endParaRPr lang="en-GB" sz="3200">
              <a:solidFill>
                <a:srgbClr val="055685"/>
              </a:solidFill>
              <a:latin typeface="Calibri" pitchFamily="34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2261" y="6400683"/>
            <a:ext cx="755576" cy="333375"/>
          </a:xfrm>
        </p:spPr>
        <p:txBody>
          <a:bodyPr/>
          <a:lstStyle/>
          <a:p>
            <a:pPr>
              <a:defRPr/>
            </a:pPr>
            <a:fld id="{A61E624A-415E-4474-A705-D8BCE29EFF3E}" type="slidenum">
              <a:rPr lang="en-GB" altLang="en-US" smtClean="0"/>
              <a:t>13</a:t>
            </a:fld>
            <a:endParaRPr lang="en-GB" altLang="en-US" dirty="0"/>
          </a:p>
        </p:txBody>
      </p:sp>
      <p:pic>
        <p:nvPicPr>
          <p:cNvPr id="17" name="Picture 10" descr="See the source ima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5198" y="4183979"/>
            <a:ext cx="2225639" cy="1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2" t="17368" b="29284"/>
          <a:stretch/>
        </p:blipFill>
        <p:spPr>
          <a:xfrm>
            <a:off x="10110505" y="2115216"/>
            <a:ext cx="1354081" cy="123028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36" y="2592859"/>
            <a:ext cx="755605" cy="461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020-5CA9-4CDA-A887-F0A99AD42EC9}" type="datetime1">
              <a:rPr lang="fi-FI" smtClean="0"/>
              <a:t>2.10.2020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8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10746000" cy="1108800"/>
          </a:xfrm>
        </p:spPr>
        <p:txBody>
          <a:bodyPr/>
          <a:lstStyle/>
          <a:p>
            <a:r>
              <a:rPr lang="fi-FI" dirty="0" smtClean="0"/>
              <a:t>UAS-ilmatilavyöhykkeet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6000" y="1196752"/>
            <a:ext cx="10746000" cy="5022620"/>
          </a:xfrm>
        </p:spPr>
        <p:txBody>
          <a:bodyPr/>
          <a:lstStyle/>
          <a:p>
            <a:r>
              <a:rPr lang="fi-FI" sz="2000" dirty="0"/>
              <a:t>(</a:t>
            </a:r>
            <a:r>
              <a:rPr lang="fi-FI" sz="2000" dirty="0" smtClean="0"/>
              <a:t>EU) 2019/947, Artikla 15 </a:t>
            </a:r>
            <a:r>
              <a:rPr lang="fi-FI" sz="2000" dirty="0" smtClean="0">
                <a:sym typeface="Wingdings" panose="05000000000000000000" pitchFamily="2" charset="2"/>
              </a:rPr>
              <a:t> Ilmailulaki 11 a §, 11 b §</a:t>
            </a:r>
            <a:endParaRPr lang="fi-FI" sz="2000" dirty="0" smtClean="0"/>
          </a:p>
          <a:p>
            <a:endParaRPr lang="fi-FI" sz="2000" dirty="0" smtClean="0"/>
          </a:p>
          <a:p>
            <a:r>
              <a:rPr lang="fi-FI" sz="2000" dirty="0" smtClean="0"/>
              <a:t>Voidaan perustaa </a:t>
            </a:r>
            <a:r>
              <a:rPr lang="fi-FI" sz="2000" dirty="0" err="1" smtClean="0"/>
              <a:t>Traficomin</a:t>
            </a:r>
            <a:r>
              <a:rPr lang="fi-FI" sz="2000" dirty="0" smtClean="0"/>
              <a:t> </a:t>
            </a:r>
            <a:r>
              <a:rPr lang="fi-FI" sz="2000" dirty="0"/>
              <a:t>päätöksellä tai </a:t>
            </a:r>
            <a:r>
              <a:rPr lang="fi-FI" sz="2000" dirty="0" smtClean="0"/>
              <a:t>määräyksellä </a:t>
            </a:r>
            <a:r>
              <a:rPr lang="fi-FI" sz="2000" dirty="0" smtClean="0"/>
              <a:t>turvallisuuteen</a:t>
            </a:r>
            <a:r>
              <a:rPr lang="fi-FI" sz="2000" dirty="0"/>
              <a:t>, turvatoimiin, yksityisyyteen tai ympäristöön </a:t>
            </a:r>
            <a:r>
              <a:rPr lang="fi-FI" sz="2000" dirty="0" smtClean="0"/>
              <a:t>liittyvistä syistä</a:t>
            </a:r>
          </a:p>
          <a:p>
            <a:endParaRPr lang="fi-FI" sz="2000" dirty="0" smtClean="0"/>
          </a:p>
          <a:p>
            <a:r>
              <a:rPr lang="fi-FI" sz="2000" dirty="0"/>
              <a:t>K</a:t>
            </a:r>
            <a:r>
              <a:rPr lang="fi-FI" sz="2000" dirty="0" smtClean="0"/>
              <a:t>oskevat </a:t>
            </a:r>
            <a:r>
              <a:rPr lang="fi-FI" sz="2000" dirty="0"/>
              <a:t>vain miehittämätöntä ilmailua </a:t>
            </a:r>
          </a:p>
          <a:p>
            <a:endParaRPr lang="fi-FI" sz="2000" dirty="0" smtClean="0"/>
          </a:p>
          <a:p>
            <a:r>
              <a:rPr lang="fi-FI" sz="2000" dirty="0" smtClean="0"/>
              <a:t>Kieltäviä, rajoittavia ja ”sallivia” alueita</a:t>
            </a:r>
          </a:p>
          <a:p>
            <a:pPr lvl="1"/>
            <a:r>
              <a:rPr lang="fi-FI" sz="1600" dirty="0" smtClean="0"/>
              <a:t>kieltää tietynlainen </a:t>
            </a:r>
            <a:r>
              <a:rPr lang="fi-FI" sz="1600" dirty="0"/>
              <a:t>tai </a:t>
            </a:r>
            <a:r>
              <a:rPr lang="fi-FI" sz="1600" dirty="0" smtClean="0"/>
              <a:t>kaikki UAS-toiminta</a:t>
            </a:r>
            <a:endParaRPr lang="fi-FI" sz="2400" dirty="0"/>
          </a:p>
          <a:p>
            <a:pPr lvl="1"/>
            <a:r>
              <a:rPr lang="fi-FI" sz="1600" dirty="0" smtClean="0"/>
              <a:t>asettaa tiettyjä rajoituksia/ehtoja UAS-toiminnalle</a:t>
            </a:r>
          </a:p>
          <a:p>
            <a:pPr lvl="1"/>
            <a:r>
              <a:rPr lang="fi-FI" sz="1600" dirty="0" smtClean="0"/>
              <a:t>vapauttaa </a:t>
            </a:r>
            <a:r>
              <a:rPr lang="fi-FI" sz="1600" dirty="0"/>
              <a:t>yhdestä tai useammasta kategoriaa ”avoin” koskevasta </a:t>
            </a:r>
            <a:r>
              <a:rPr lang="fi-FI" sz="1600" dirty="0" smtClean="0"/>
              <a:t>vaatimuksesta</a:t>
            </a:r>
          </a:p>
          <a:p>
            <a:endParaRPr lang="fi-FI" sz="2000" dirty="0"/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C8B2-8AC7-4F94-88D4-CCCEAD5CC136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2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UAS-ilmatilavyöhykkeet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2000" y="1720800"/>
            <a:ext cx="10746000" cy="4266000"/>
          </a:xfrm>
        </p:spPr>
        <p:txBody>
          <a:bodyPr/>
          <a:lstStyle/>
          <a:p>
            <a:r>
              <a:rPr lang="fi-FI" sz="2000" dirty="0" smtClean="0"/>
              <a:t>Alkuun tarkoitus korvata OPS M1-32 suojaetäisyydet rajoittavilla UAS-ilmatilavyöhykkeillä</a:t>
            </a:r>
          </a:p>
          <a:p>
            <a:pPr lvl="1"/>
            <a:r>
              <a:rPr lang="fi-FI" sz="1800" dirty="0" smtClean="0"/>
              <a:t>CTR ja FIZ, valvomattomat lentopaikat, helikopterilentopaikat</a:t>
            </a:r>
          </a:p>
          <a:p>
            <a:pPr lvl="1"/>
            <a:r>
              <a:rPr lang="fi-FI" sz="1800" dirty="0" smtClean="0"/>
              <a:t>Vyöhykkeet tulee sisältämään ehtoja</a:t>
            </a:r>
          </a:p>
          <a:p>
            <a:pPr lvl="1"/>
            <a:r>
              <a:rPr lang="fi-FI" sz="1800" dirty="0" smtClean="0"/>
              <a:t>Lausuntokierros lokakuun 2020 aikana </a:t>
            </a:r>
          </a:p>
          <a:p>
            <a:endParaRPr lang="fi-FI" sz="2000" dirty="0" smtClean="0"/>
          </a:p>
          <a:p>
            <a:r>
              <a:rPr lang="fi-FI" sz="2000" dirty="0" smtClean="0"/>
              <a:t>Lennokkien lennätyspaikoille suunniteltu ”sallivia” UAS-ilmatilavyöhykkeitä</a:t>
            </a:r>
            <a:endParaRPr lang="fi-FI" sz="2000" dirty="0" smtClean="0"/>
          </a:p>
          <a:p>
            <a:endParaRPr lang="fi-FI" sz="2000" dirty="0" smtClean="0"/>
          </a:p>
          <a:p>
            <a:r>
              <a:rPr lang="fi-FI" sz="2000" dirty="0" smtClean="0"/>
              <a:t>UAS-ilmatilavyöhykkeitä </a:t>
            </a:r>
            <a:r>
              <a:rPr lang="fi-FI" sz="2000" dirty="0" smtClean="0"/>
              <a:t>voi hakea myöhemmin myös erikseen perustuen turvallisuuteen, turvatoimiin, yksityisyyteen tai ympäristöön </a:t>
            </a:r>
            <a:r>
              <a:rPr lang="fi-FI" sz="2000" i="1" dirty="0" smtClean="0"/>
              <a:t>(</a:t>
            </a:r>
            <a:r>
              <a:rPr lang="en-US" sz="2000" i="1" dirty="0"/>
              <a:t>safety, security, </a:t>
            </a:r>
            <a:r>
              <a:rPr lang="en-US" sz="2000" i="1" dirty="0" smtClean="0"/>
              <a:t>privacy, environmental)</a:t>
            </a:r>
            <a:endParaRPr lang="fi-FI" sz="2000" i="1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2EC4-DECA-47D3-8714-CB4CC7CF9E99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62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Siirtymäajat ja Kansalliset määräykset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2000" y="1323240"/>
            <a:ext cx="10956608" cy="4266000"/>
          </a:xfrm>
        </p:spPr>
        <p:txBody>
          <a:bodyPr/>
          <a:lstStyle/>
          <a:p>
            <a:r>
              <a:rPr lang="fi-FI" sz="1800" dirty="0" smtClean="0"/>
              <a:t>OPS M1-32:</a:t>
            </a:r>
          </a:p>
          <a:p>
            <a:pPr lvl="1"/>
            <a:r>
              <a:rPr lang="fi-FI" sz="1600" dirty="0" smtClean="0"/>
              <a:t>Ensimmäinen päivitys voimaan 31.12.2020</a:t>
            </a:r>
          </a:p>
          <a:p>
            <a:pPr lvl="2"/>
            <a:r>
              <a:rPr lang="fi-FI" sz="1400" dirty="0" smtClean="0"/>
              <a:t>Päivitetään koskemaan ilmoituksen tehneitä lentotyötä tekeviä ja lennokkikerhoissa harrastavia toimijoita</a:t>
            </a:r>
          </a:p>
          <a:p>
            <a:pPr lvl="2"/>
            <a:r>
              <a:rPr lang="fi-FI" sz="1400" dirty="0" smtClean="0"/>
              <a:t>Valtion ilmailulle oma kohta määräyksessä</a:t>
            </a:r>
          </a:p>
          <a:p>
            <a:pPr lvl="1"/>
            <a:r>
              <a:rPr lang="fi-FI" sz="1600" dirty="0" smtClean="0"/>
              <a:t>Toinen päivitys voimaan 1.1.2022</a:t>
            </a:r>
          </a:p>
          <a:p>
            <a:pPr lvl="2"/>
            <a:r>
              <a:rPr lang="fi-FI" sz="1400" dirty="0" smtClean="0"/>
              <a:t>Jää koskemaan vain </a:t>
            </a:r>
            <a:r>
              <a:rPr lang="fi-FI" sz="1400" dirty="0"/>
              <a:t>lennokkikerhoissa harrastavia </a:t>
            </a:r>
            <a:r>
              <a:rPr lang="fi-FI" sz="1400" dirty="0" smtClean="0"/>
              <a:t>toimijoita</a:t>
            </a:r>
          </a:p>
          <a:p>
            <a:pPr lvl="1"/>
            <a:r>
              <a:rPr lang="fi-FI" sz="1600" dirty="0" smtClean="0"/>
              <a:t>1.1.2023 määräys jää pois ja </a:t>
            </a:r>
            <a:r>
              <a:rPr lang="fi-FI" sz="1600" dirty="0"/>
              <a:t>siirrytään noudattamaan EU:n </a:t>
            </a:r>
            <a:r>
              <a:rPr lang="fi-FI" sz="1600" dirty="0" err="1"/>
              <a:t>dronesääntöjä</a:t>
            </a:r>
            <a:r>
              <a:rPr lang="fi-FI" sz="1600" dirty="0"/>
              <a:t> </a:t>
            </a:r>
            <a:r>
              <a:rPr lang="fi-FI" sz="1600" dirty="0" smtClean="0"/>
              <a:t>täysimääräisesti (pl. Valtion ilmailu)</a:t>
            </a:r>
          </a:p>
          <a:p>
            <a:pPr lvl="1"/>
            <a:endParaRPr lang="fi-FI" sz="1600" dirty="0"/>
          </a:p>
          <a:p>
            <a:r>
              <a:rPr lang="fi-FI" sz="1800" dirty="0" smtClean="0"/>
              <a:t>OPS M1-35:</a:t>
            </a:r>
          </a:p>
          <a:p>
            <a:pPr lvl="1"/>
            <a:r>
              <a:rPr lang="fi-FI" sz="1600" dirty="0" smtClean="0"/>
              <a:t>1.1.2022 alkaen oma määräyksensä valtion miehittämättömälle ilmailulle</a:t>
            </a:r>
          </a:p>
          <a:p>
            <a:pPr lvl="1"/>
            <a:r>
              <a:rPr lang="fi-FI" sz="1600" dirty="0" smtClean="0"/>
              <a:t>Sidosryhmien kuuleminen aloitettu</a:t>
            </a:r>
            <a:endParaRPr lang="fi-FI" sz="1400" dirty="0" smtClean="0"/>
          </a:p>
          <a:p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B210-71F0-41C9-9001-26BDAED92A9A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7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5780" y="695841"/>
            <a:ext cx="10746000" cy="1108800"/>
          </a:xfrm>
        </p:spPr>
        <p:txBody>
          <a:bodyPr/>
          <a:lstStyle/>
          <a:p>
            <a:r>
              <a:rPr lang="fi-FI" dirty="0" smtClean="0"/>
              <a:t>Siirtymäajalla huomioitavaa</a:t>
            </a:r>
            <a:endParaRPr lang="fi-FI" dirty="0"/>
          </a:p>
        </p:txBody>
      </p:sp>
      <p:sp>
        <p:nvSpPr>
          <p:cNvPr id="144" name="Sisällön paikkamerkki 2"/>
          <p:cNvSpPr>
            <a:spLocks noGrp="1"/>
          </p:cNvSpPr>
          <p:nvPr>
            <p:ph idx="1"/>
          </p:nvPr>
        </p:nvSpPr>
        <p:spPr>
          <a:xfrm>
            <a:off x="623392" y="1268760"/>
            <a:ext cx="10956608" cy="5112568"/>
          </a:xfrm>
        </p:spPr>
        <p:txBody>
          <a:bodyPr/>
          <a:lstStyle/>
          <a:p>
            <a:r>
              <a:rPr lang="fi-FI" sz="1800" dirty="0" smtClean="0"/>
              <a:t>Itsekseen harrastavat UAS-lennättäjät siirtyvät EU-sääntelyn piiriin ensimmäisenä heti 31.12.2020 alkaen, vaikka muillekin se on alusta alkaen vaihtoehtona kansalliselle sääntelylle</a:t>
            </a:r>
          </a:p>
          <a:p>
            <a:endParaRPr lang="fi-FI" sz="1800" dirty="0"/>
          </a:p>
          <a:p>
            <a:r>
              <a:rPr lang="fi-FI" sz="1800" dirty="0" smtClean="0"/>
              <a:t>Maksimi lennätyskorkeus näköyhteydessä (VLOS) siirtymäajalla 31.12.2020 – 31.12.2021:</a:t>
            </a:r>
          </a:p>
          <a:p>
            <a:pPr lvl="1"/>
            <a:r>
              <a:rPr lang="fi-FI" sz="1600" dirty="0" smtClean="0"/>
              <a:t>OPS M1-32 piirissä olevilla 150 m </a:t>
            </a:r>
          </a:p>
          <a:p>
            <a:pPr lvl="1"/>
            <a:r>
              <a:rPr lang="fi-FI" sz="1600" dirty="0" smtClean="0"/>
              <a:t>EU-sääntelyn piirissä olevilla 120 m (Avoin kategoria) </a:t>
            </a:r>
          </a:p>
          <a:p>
            <a:pPr lvl="1"/>
            <a:r>
              <a:rPr lang="fi-FI" sz="1600" dirty="0" smtClean="0"/>
              <a:t>UAS-ilmatilavyöhykkeiden rajoituksia kuitenkin noudatettava </a:t>
            </a:r>
            <a:r>
              <a:rPr lang="fi-FI" sz="1600" dirty="0" smtClean="0"/>
              <a:t>aina</a:t>
            </a:r>
          </a:p>
          <a:p>
            <a:pPr marL="270000" lvl="1" indent="0">
              <a:buNone/>
            </a:pPr>
            <a:endParaRPr lang="fi-FI" sz="1600" dirty="0" smtClean="0"/>
          </a:p>
          <a:p>
            <a:r>
              <a:rPr lang="fi-FI" sz="1800" dirty="0" smtClean="0"/>
              <a:t>Näköyhteyden ulkopuolella tapahtuva toiminta (BVLOS)</a:t>
            </a:r>
          </a:p>
          <a:p>
            <a:pPr lvl="1"/>
            <a:r>
              <a:rPr lang="fi-FI" sz="1600" dirty="0"/>
              <a:t>OPS M1-32 piirissä </a:t>
            </a:r>
            <a:r>
              <a:rPr lang="fi-FI" sz="1600" dirty="0" smtClean="0"/>
              <a:t>olevat: nykymallin mukaisesti</a:t>
            </a:r>
          </a:p>
          <a:p>
            <a:pPr lvl="1"/>
            <a:r>
              <a:rPr lang="fi-FI" sz="1600" dirty="0"/>
              <a:t>EU-sääntelyn piirissä </a:t>
            </a:r>
            <a:r>
              <a:rPr lang="fi-FI" sz="1600" dirty="0" smtClean="0"/>
              <a:t>olevat:</a:t>
            </a:r>
          </a:p>
          <a:p>
            <a:pPr lvl="2"/>
            <a:r>
              <a:rPr lang="fi-FI" sz="1400" dirty="0" smtClean="0"/>
              <a:t>Erityinen-kategorian toimintaa</a:t>
            </a:r>
            <a:endParaRPr lang="fi-FI" sz="1400" dirty="0"/>
          </a:p>
          <a:p>
            <a:pPr lvl="2"/>
            <a:r>
              <a:rPr lang="fi-FI" sz="1400" dirty="0" smtClean="0"/>
              <a:t>Ei suoraa vaatimusta ”erikseen varatusta alueesta” </a:t>
            </a:r>
            <a:r>
              <a:rPr lang="fi-FI" sz="1400" dirty="0" smtClean="0">
                <a:sym typeface="Wingdings" panose="05000000000000000000" pitchFamily="2" charset="2"/>
              </a:rPr>
              <a:t> </a:t>
            </a:r>
            <a:r>
              <a:rPr lang="fi-FI" sz="1400" dirty="0" smtClean="0"/>
              <a:t>Toimintalupa SORA-riskiarvioinnin perusteella (Tempo D –alue edelleen merkittävä riskinvähennyskeino) </a:t>
            </a:r>
            <a:endParaRPr lang="fi-FI" sz="1400" dirty="0"/>
          </a:p>
          <a:p>
            <a:pPr marL="270000" lvl="1" indent="0">
              <a:buNone/>
            </a:pPr>
            <a:endParaRPr lang="fi-FI" sz="1600" dirty="0" smtClean="0"/>
          </a:p>
          <a:p>
            <a:pPr marL="0" indent="0">
              <a:buNone/>
            </a:pPr>
            <a:endParaRPr lang="fi-FI" sz="1800" dirty="0" smtClean="0"/>
          </a:p>
          <a:p>
            <a:endParaRPr lang="fi-FI" sz="1800" dirty="0"/>
          </a:p>
          <a:p>
            <a:endParaRPr lang="fi-FI" sz="1800" dirty="0" smtClean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4F3A-D099-4014-A12C-F2BA05F55401}" type="datetime1">
              <a:rPr lang="fi-FI" smtClean="0"/>
              <a:t>2.10.2020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19" y="1745236"/>
            <a:ext cx="5341872" cy="356124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U-</a:t>
            </a:r>
            <a:r>
              <a:rPr lang="fi-FI" dirty="0" err="1" smtClean="0"/>
              <a:t>space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6598" y="1340768"/>
            <a:ext cx="6435506" cy="4896544"/>
          </a:xfrm>
        </p:spPr>
        <p:txBody>
          <a:bodyPr/>
          <a:lstStyle/>
          <a:p>
            <a:endParaRPr lang="fi-FI" sz="1800" dirty="0" smtClean="0"/>
          </a:p>
          <a:p>
            <a:r>
              <a:rPr lang="fi-FI" sz="1800" dirty="0" err="1" smtClean="0"/>
              <a:t>EASA:n</a:t>
            </a:r>
            <a:r>
              <a:rPr lang="fi-FI" sz="1800" dirty="0" smtClean="0"/>
              <a:t> </a:t>
            </a:r>
            <a:r>
              <a:rPr lang="fi-FI" sz="1800" dirty="0" err="1" smtClean="0"/>
              <a:t>opinion</a:t>
            </a:r>
            <a:r>
              <a:rPr lang="fi-FI" sz="1800" dirty="0" smtClean="0"/>
              <a:t> No 01/2020 julkaistu 13.3.2020</a:t>
            </a:r>
          </a:p>
          <a:p>
            <a:r>
              <a:rPr lang="fi-FI" sz="1800" dirty="0"/>
              <a:t>Komission </a:t>
            </a:r>
            <a:r>
              <a:rPr lang="fi-FI" sz="1800" dirty="0" smtClean="0"/>
              <a:t>täytäntöönpanoasetusehdotus </a:t>
            </a:r>
            <a:r>
              <a:rPr lang="fi-FI" sz="1800" dirty="0"/>
              <a:t>16.6.2020</a:t>
            </a:r>
          </a:p>
          <a:p>
            <a:endParaRPr lang="fi-FI" sz="1800" dirty="0" smtClean="0"/>
          </a:p>
          <a:p>
            <a:r>
              <a:rPr lang="fi-FI" sz="1800" dirty="0" smtClean="0"/>
              <a:t>Tavoitteena on:</a:t>
            </a:r>
          </a:p>
          <a:p>
            <a:pPr lvl="1"/>
            <a:r>
              <a:rPr lang="fi-FI" sz="1600" dirty="0" smtClean="0"/>
              <a:t>harmonisoida välttämättömät edellytykset miehitetyn ja miehittämättömän ilmailun turvalliseen ja hallittuun operointiin U-</a:t>
            </a:r>
            <a:r>
              <a:rPr lang="fi-FI" sz="1600" dirty="0" err="1" smtClean="0"/>
              <a:t>space</a:t>
            </a:r>
            <a:r>
              <a:rPr lang="fi-FI" sz="1600" dirty="0" smtClean="0"/>
              <a:t>-ilmatilassa</a:t>
            </a:r>
            <a:endParaRPr lang="fi-FI" sz="1600" dirty="0"/>
          </a:p>
          <a:p>
            <a:pPr lvl="1"/>
            <a:r>
              <a:rPr lang="fi-FI" sz="1600" dirty="0" smtClean="0"/>
              <a:t>mahdollistaa ja tukea operatiivisen toiminnan, tekniikan sekä liiketoiminnan kehittymistä </a:t>
            </a:r>
          </a:p>
          <a:p>
            <a:pPr lvl="1"/>
            <a:r>
              <a:rPr lang="fi-FI" sz="1600" dirty="0" smtClean="0"/>
              <a:t>mahdollistaa monimuotoinen </a:t>
            </a:r>
            <a:r>
              <a:rPr lang="fi-FI" sz="1600" dirty="0"/>
              <a:t>miehittämättömän ilmailun </a:t>
            </a:r>
            <a:r>
              <a:rPr lang="fi-FI" sz="1600" dirty="0" smtClean="0"/>
              <a:t>hyödyntäminen markkinoilla U-</a:t>
            </a:r>
            <a:r>
              <a:rPr lang="fi-FI" sz="1600" dirty="0" err="1" smtClean="0"/>
              <a:t>space</a:t>
            </a:r>
            <a:r>
              <a:rPr lang="fi-FI" sz="1600" dirty="0"/>
              <a:t>-</a:t>
            </a:r>
            <a:r>
              <a:rPr lang="fi-FI" sz="1600" dirty="0" smtClean="0"/>
              <a:t>palvelujen kautta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FFAC-724C-4CAD-8A6A-E1B6A58EB9CB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5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8000" y="586736"/>
            <a:ext cx="10746000" cy="850259"/>
          </a:xfrm>
        </p:spPr>
        <p:txBody>
          <a:bodyPr/>
          <a:lstStyle/>
          <a:p>
            <a:r>
              <a:rPr lang="fi-FI" dirty="0"/>
              <a:t>U-</a:t>
            </a:r>
            <a:r>
              <a:rPr lang="fi-FI" dirty="0" err="1"/>
              <a:t>space</a:t>
            </a:r>
            <a:r>
              <a:rPr lang="fi-FI" dirty="0"/>
              <a:t> tiivistetysti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061" y="1254923"/>
            <a:ext cx="11165794" cy="4910381"/>
          </a:xfrm>
        </p:spPr>
        <p:txBody>
          <a:bodyPr/>
          <a:lstStyle/>
          <a:p>
            <a:endParaRPr lang="fi-FI" sz="1800" dirty="0" smtClean="0"/>
          </a:p>
          <a:p>
            <a:r>
              <a:rPr lang="fi-FI" sz="1800" dirty="0" smtClean="0"/>
              <a:t>Jäsenvaltioille valtuus nimetä U-</a:t>
            </a:r>
            <a:r>
              <a:rPr lang="fi-FI" sz="1800" dirty="0" err="1" smtClean="0"/>
              <a:t>space</a:t>
            </a:r>
            <a:r>
              <a:rPr lang="fi-FI" sz="1800" dirty="0" smtClean="0"/>
              <a:t>-ilmatiloja</a:t>
            </a:r>
          </a:p>
          <a:p>
            <a:pPr lvl="1"/>
            <a:r>
              <a:rPr lang="fi-FI" sz="1600" dirty="0" smtClean="0"/>
              <a:t>miten ilmatila on suunniteltu, saavutettavissa tai rajoitettu</a:t>
            </a:r>
          </a:p>
          <a:p>
            <a:pPr lvl="1"/>
            <a:r>
              <a:rPr lang="fi-FI" sz="1600" dirty="0" smtClean="0"/>
              <a:t>U-</a:t>
            </a:r>
            <a:r>
              <a:rPr lang="fi-FI" sz="1600" dirty="0" err="1" smtClean="0"/>
              <a:t>space</a:t>
            </a:r>
            <a:r>
              <a:rPr lang="fi-FI" sz="1600" dirty="0" smtClean="0"/>
              <a:t>-ilmatiloja voi olla useita</a:t>
            </a:r>
          </a:p>
          <a:p>
            <a:pPr lvl="1"/>
            <a:r>
              <a:rPr lang="fi-FI" sz="1600" dirty="0" smtClean="0"/>
              <a:t>voivat sijoittua valvottuun tai valvomattomaan ilmatilaan</a:t>
            </a:r>
          </a:p>
          <a:p>
            <a:endParaRPr lang="fi-FI" sz="1800" dirty="0" smtClean="0"/>
          </a:p>
          <a:p>
            <a:r>
              <a:rPr lang="fi-FI" sz="1800" dirty="0" smtClean="0"/>
              <a:t>Pakolliset </a:t>
            </a:r>
            <a:r>
              <a:rPr lang="fi-FI" sz="1800" dirty="0"/>
              <a:t>palvelut U-</a:t>
            </a:r>
            <a:r>
              <a:rPr lang="fi-FI" sz="1800" dirty="0" err="1"/>
              <a:t>space</a:t>
            </a:r>
            <a:r>
              <a:rPr lang="fi-FI" sz="1800" dirty="0"/>
              <a:t>-ilmatilassa</a:t>
            </a:r>
          </a:p>
          <a:p>
            <a:pPr lvl="1"/>
            <a:r>
              <a:rPr lang="en-US" sz="1600" i="1" dirty="0"/>
              <a:t>network identification </a:t>
            </a:r>
            <a:r>
              <a:rPr lang="en-US" sz="1600" dirty="0"/>
              <a:t>(</a:t>
            </a:r>
            <a:r>
              <a:rPr lang="en-US" sz="1600" dirty="0" err="1"/>
              <a:t>etä</a:t>
            </a:r>
            <a:r>
              <a:rPr lang="en-US" sz="1600" dirty="0"/>
              <a:t>-/</a:t>
            </a:r>
            <a:r>
              <a:rPr lang="en-US" sz="1600" dirty="0" err="1"/>
              <a:t>kaukotunnistus</a:t>
            </a:r>
            <a:r>
              <a:rPr lang="en-US" sz="1600" dirty="0"/>
              <a:t>, UAS-</a:t>
            </a:r>
            <a:r>
              <a:rPr lang="en-US" sz="1600" dirty="0" err="1"/>
              <a:t>operaattorin</a:t>
            </a:r>
            <a:r>
              <a:rPr lang="en-US" sz="1600" dirty="0"/>
              <a:t> </a:t>
            </a:r>
            <a:r>
              <a:rPr lang="en-US" sz="1600" dirty="0" err="1"/>
              <a:t>rek.tunnus</a:t>
            </a:r>
            <a:r>
              <a:rPr lang="en-US" sz="1600" dirty="0"/>
              <a:t>, </a:t>
            </a:r>
            <a:r>
              <a:rPr lang="en-US" sz="1600" dirty="0" err="1"/>
              <a:t>paikka</a:t>
            </a:r>
            <a:r>
              <a:rPr lang="en-US" sz="1600" dirty="0"/>
              <a:t>- ja </a:t>
            </a:r>
            <a:r>
              <a:rPr lang="en-US" sz="1600" dirty="0" err="1"/>
              <a:t>korkeustieto</a:t>
            </a:r>
            <a:r>
              <a:rPr lang="en-US" sz="1600" dirty="0"/>
              <a:t>, </a:t>
            </a:r>
            <a:r>
              <a:rPr lang="en-US" sz="1600" dirty="0" err="1"/>
              <a:t>suunta</a:t>
            </a:r>
            <a:r>
              <a:rPr lang="en-US" sz="1600" dirty="0"/>
              <a:t>, </a:t>
            </a:r>
            <a:r>
              <a:rPr lang="en-US" sz="1600" dirty="0" err="1"/>
              <a:t>nopeus</a:t>
            </a:r>
            <a:r>
              <a:rPr lang="en-US" sz="1600" dirty="0"/>
              <a:t>)</a:t>
            </a:r>
          </a:p>
          <a:p>
            <a:pPr lvl="1"/>
            <a:r>
              <a:rPr lang="en-US" sz="1600" i="1" dirty="0"/>
              <a:t>geo-awareness</a:t>
            </a:r>
            <a:r>
              <a:rPr lang="en-US" sz="1600" dirty="0"/>
              <a:t> (</a:t>
            </a:r>
            <a:r>
              <a:rPr lang="en-US" sz="1600" dirty="0" err="1"/>
              <a:t>ilmatilarakenne</a:t>
            </a:r>
            <a:r>
              <a:rPr lang="en-US" sz="1600" dirty="0"/>
              <a:t>, </a:t>
            </a:r>
            <a:r>
              <a:rPr lang="en-US" sz="1600" dirty="0" err="1"/>
              <a:t>tiedot</a:t>
            </a:r>
            <a:r>
              <a:rPr lang="en-US" sz="1600" dirty="0"/>
              <a:t> UAS-</a:t>
            </a:r>
            <a:r>
              <a:rPr lang="en-US" sz="1600" dirty="0" err="1"/>
              <a:t>ilmatilavyöhykeistä</a:t>
            </a:r>
            <a:r>
              <a:rPr lang="en-US" sz="1600" dirty="0"/>
              <a:t>) </a:t>
            </a:r>
          </a:p>
          <a:p>
            <a:pPr lvl="1"/>
            <a:r>
              <a:rPr lang="en-US" sz="1600" i="1" dirty="0"/>
              <a:t>traffic information </a:t>
            </a:r>
            <a:r>
              <a:rPr lang="en-US" sz="1600" dirty="0"/>
              <a:t>(</a:t>
            </a:r>
            <a:r>
              <a:rPr lang="en-US" sz="1600" dirty="0" err="1"/>
              <a:t>tiedot</a:t>
            </a:r>
            <a:r>
              <a:rPr lang="en-US" sz="1600" dirty="0"/>
              <a:t> </a:t>
            </a:r>
            <a:r>
              <a:rPr lang="en-US" sz="1600" dirty="0" err="1"/>
              <a:t>muusta</a:t>
            </a:r>
            <a:r>
              <a:rPr lang="en-US" sz="1600" dirty="0"/>
              <a:t> </a:t>
            </a:r>
            <a:r>
              <a:rPr lang="en-US" sz="1600" dirty="0" err="1"/>
              <a:t>liikenteestä</a:t>
            </a:r>
            <a:r>
              <a:rPr lang="en-US" sz="1600" dirty="0"/>
              <a:t>)</a:t>
            </a:r>
          </a:p>
          <a:p>
            <a:pPr lvl="1"/>
            <a:r>
              <a:rPr lang="en-US" sz="1600" i="1" dirty="0"/>
              <a:t>UAS flight authorization </a:t>
            </a:r>
            <a:r>
              <a:rPr lang="en-US" sz="1600" dirty="0"/>
              <a:t>(“</a:t>
            </a:r>
            <a:r>
              <a:rPr lang="en-US" sz="1600" dirty="0" err="1"/>
              <a:t>lentolupa</a:t>
            </a:r>
            <a:r>
              <a:rPr lang="en-US" sz="1600" dirty="0"/>
              <a:t>” U-space-</a:t>
            </a:r>
            <a:r>
              <a:rPr lang="en-US" sz="1600" dirty="0" err="1"/>
              <a:t>ilmatilaan</a:t>
            </a:r>
            <a:r>
              <a:rPr lang="en-US" sz="1600" dirty="0"/>
              <a:t>)</a:t>
            </a:r>
            <a:endParaRPr lang="fi-FI" sz="1600" dirty="0"/>
          </a:p>
          <a:p>
            <a:pPr marL="0" indent="0">
              <a:buNone/>
            </a:pPr>
            <a:r>
              <a:rPr lang="fi-FI" sz="1400" dirty="0" smtClean="0"/>
              <a:t/>
            </a:r>
            <a:br>
              <a:rPr lang="fi-FI" sz="1400" dirty="0" smtClean="0"/>
            </a:br>
            <a:endParaRPr lang="fi-FI" sz="1400" dirty="0" smtClean="0"/>
          </a:p>
          <a:p>
            <a:pPr marL="270000" lvl="1" indent="0">
              <a:buNone/>
            </a:pPr>
            <a:endParaRPr lang="fi-FI" sz="1400" dirty="0"/>
          </a:p>
          <a:p>
            <a:pPr lvl="1"/>
            <a:endParaRPr lang="fi-FI" sz="1600" dirty="0"/>
          </a:p>
          <a:p>
            <a:endParaRPr lang="fi-FI" sz="1800" dirty="0" smtClean="0"/>
          </a:p>
          <a:p>
            <a:pPr lvl="2"/>
            <a:endParaRPr lang="fi-FI" sz="1400" dirty="0"/>
          </a:p>
          <a:p>
            <a:endParaRPr lang="fi-FI" sz="1800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3537-EE42-46A6-BABA-28BA91184327}" type="datetime1">
              <a:rPr lang="fi-FI" smtClean="0"/>
              <a:t>2.10.2020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Traficomin</a:t>
            </a:r>
            <a:r>
              <a:rPr lang="fi-FI" dirty="0" smtClean="0"/>
              <a:t> </a:t>
            </a:r>
            <a:r>
              <a:rPr lang="fi-FI" dirty="0" err="1" smtClean="0"/>
              <a:t>dronetiimi</a:t>
            </a:r>
            <a:r>
              <a:rPr lang="fi-FI" dirty="0" smtClean="0"/>
              <a:t> 1.1.2020 alkaen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Patrik Söderström, tiiminvetäjä</a:t>
            </a:r>
          </a:p>
          <a:p>
            <a:r>
              <a:rPr lang="fi-FI" sz="1800" dirty="0" smtClean="0"/>
              <a:t>Kimmo Huoviala, tarkastaja</a:t>
            </a:r>
          </a:p>
          <a:p>
            <a:r>
              <a:rPr lang="fi-FI" sz="1800" dirty="0" smtClean="0"/>
              <a:t>Timo Niemelä, tarkastaja</a:t>
            </a:r>
          </a:p>
          <a:p>
            <a:r>
              <a:rPr lang="fi-FI" sz="1800" dirty="0"/>
              <a:t>Esa Stenberg, ylitarkastaja </a:t>
            </a:r>
          </a:p>
          <a:p>
            <a:r>
              <a:rPr lang="fi-FI" sz="1800" dirty="0" smtClean="0"/>
              <a:t>Mika Saalasti, ylitarkastaja (ilmatila-asiat)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Tiimi on osa Ilmatila–palvelukokonaisuutta Liikennejärjestelmäpalvelut-osaamisalueella</a:t>
            </a:r>
          </a:p>
          <a:p>
            <a:pPr lvl="1"/>
            <a:r>
              <a:rPr lang="fi-FI" sz="1600" dirty="0" smtClean="0"/>
              <a:t>Palvelukokonaisuuden päällikkö: Jukka Hannola</a:t>
            </a:r>
          </a:p>
          <a:p>
            <a:pPr lvl="1"/>
            <a:r>
              <a:rPr lang="fi-FI" sz="1600" dirty="0" smtClean="0"/>
              <a:t>Osaamisalueen ylijohtaja: Jarkko Saarimäki</a:t>
            </a:r>
            <a:br>
              <a:rPr lang="fi-FI" sz="1600" dirty="0" smtClean="0"/>
            </a:br>
            <a:endParaRPr lang="fi-FI" sz="1600" dirty="0" smtClean="0"/>
          </a:p>
          <a:p>
            <a:r>
              <a:rPr lang="fi-FI" sz="1800" dirty="0" smtClean="0"/>
              <a:t>Ota yhteyttä </a:t>
            </a:r>
            <a:r>
              <a:rPr lang="fi-FI" sz="1800" dirty="0" smtClean="0">
                <a:hlinkClick r:id="rId2"/>
              </a:rPr>
              <a:t>rpas@traficom.fi</a:t>
            </a:r>
            <a:r>
              <a:rPr lang="fi-FI" sz="1800" dirty="0" smtClean="0"/>
              <a:t>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B5F-F8A0-4E0B-99D1-935BE5EA4917}" type="datetime1">
              <a:rPr lang="fi-FI" smtClean="0"/>
              <a:t>2.10.2020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4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</a:t>
            </a:r>
            <a:r>
              <a:rPr lang="fi-FI" dirty="0" err="1"/>
              <a:t>space</a:t>
            </a:r>
            <a:r>
              <a:rPr lang="fi-FI" dirty="0"/>
              <a:t> tiivistetysti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3897" y="1720800"/>
            <a:ext cx="10746000" cy="4588520"/>
          </a:xfrm>
        </p:spPr>
        <p:txBody>
          <a:bodyPr/>
          <a:lstStyle/>
          <a:p>
            <a:r>
              <a:rPr lang="fi-FI" sz="1800" dirty="0" smtClean="0"/>
              <a:t>CIS-palveluntarjoaja </a:t>
            </a:r>
            <a:r>
              <a:rPr lang="fi-FI" sz="1800" dirty="0"/>
              <a:t>(</a:t>
            </a:r>
            <a:r>
              <a:rPr lang="fi-FI" sz="1800" dirty="0" err="1"/>
              <a:t>Common</a:t>
            </a:r>
            <a:r>
              <a:rPr lang="fi-FI" sz="1800" dirty="0"/>
              <a:t> </a:t>
            </a:r>
            <a:r>
              <a:rPr lang="fi-FI" sz="1800" dirty="0" err="1"/>
              <a:t>Information</a:t>
            </a:r>
            <a:r>
              <a:rPr lang="fi-FI" sz="1800" dirty="0"/>
              <a:t> </a:t>
            </a:r>
            <a:r>
              <a:rPr lang="fi-FI" sz="1800" dirty="0" smtClean="0"/>
              <a:t>Service </a:t>
            </a:r>
            <a:r>
              <a:rPr lang="fi-FI" sz="1800" dirty="0" err="1" smtClean="0"/>
              <a:t>provider</a:t>
            </a:r>
            <a:r>
              <a:rPr lang="fi-FI" sz="1800" dirty="0" smtClean="0"/>
              <a:t>)</a:t>
            </a:r>
            <a:endParaRPr lang="fi-FI" sz="1800" dirty="0"/>
          </a:p>
          <a:p>
            <a:pPr lvl="1"/>
            <a:r>
              <a:rPr lang="fi-FI" sz="1600" dirty="0"/>
              <a:t>U-</a:t>
            </a:r>
            <a:r>
              <a:rPr lang="fi-FI" sz="1600" dirty="0" err="1"/>
              <a:t>spacen</a:t>
            </a:r>
            <a:r>
              <a:rPr lang="fi-FI" sz="1600" dirty="0"/>
              <a:t> toimivuuden kannalta välttämättömän tiedon tarjoaminen/jakaminen muille palveluntarjoajille (ANSP/USSP)</a:t>
            </a:r>
          </a:p>
          <a:p>
            <a:pPr lvl="1"/>
            <a:r>
              <a:rPr lang="fi-FI" sz="1600" dirty="0"/>
              <a:t>CIS-palveluntarjoajan tulee olla sertifioitu ja jäsenvaltion nimeämä</a:t>
            </a:r>
          </a:p>
          <a:p>
            <a:pPr marL="270000" lvl="1" indent="0">
              <a:buNone/>
            </a:pPr>
            <a:endParaRPr lang="fi-FI" sz="1600" dirty="0"/>
          </a:p>
          <a:p>
            <a:r>
              <a:rPr lang="fi-FI" sz="1800" dirty="0"/>
              <a:t>U-</a:t>
            </a:r>
            <a:r>
              <a:rPr lang="fi-FI" sz="1800" dirty="0" err="1"/>
              <a:t>space</a:t>
            </a:r>
            <a:r>
              <a:rPr lang="fi-FI" sz="1800" dirty="0"/>
              <a:t> palveluntarjoajat (USSP)</a:t>
            </a:r>
          </a:p>
          <a:p>
            <a:pPr lvl="1"/>
            <a:r>
              <a:rPr lang="fi-FI" sz="1600" dirty="0"/>
              <a:t>tarjoaa palveluita UAS-operaattoreille tai toisille </a:t>
            </a:r>
            <a:r>
              <a:rPr lang="fi-FI" sz="1600" dirty="0" err="1"/>
              <a:t>USSP:lle</a:t>
            </a:r>
            <a:r>
              <a:rPr lang="fi-FI" sz="1600" dirty="0"/>
              <a:t> </a:t>
            </a:r>
          </a:p>
          <a:p>
            <a:pPr lvl="1"/>
            <a:r>
              <a:rPr lang="fi-FI" sz="1600" dirty="0" err="1"/>
              <a:t>USSP:n</a:t>
            </a:r>
            <a:r>
              <a:rPr lang="fi-FI" sz="1600" dirty="0"/>
              <a:t> tulee olla sertifioitu</a:t>
            </a:r>
          </a:p>
          <a:p>
            <a:endParaRPr lang="fi-FI" sz="1600" dirty="0"/>
          </a:p>
          <a:p>
            <a:r>
              <a:rPr lang="fi-FI" sz="1800" dirty="0" smtClean="0"/>
              <a:t>Miehitetyn </a:t>
            </a:r>
            <a:r>
              <a:rPr lang="fi-FI" sz="1800" dirty="0" smtClean="0"/>
              <a:t>ilmailun osalta päivityksiä </a:t>
            </a:r>
            <a:r>
              <a:rPr lang="fi-FI" sz="1800" dirty="0" err="1" smtClean="0"/>
              <a:t>SERA:aan</a:t>
            </a:r>
            <a:endParaRPr lang="fi-FI" sz="1600" dirty="0"/>
          </a:p>
          <a:p>
            <a:endParaRPr lang="fi-FI" sz="1600" dirty="0" smtClean="0"/>
          </a:p>
          <a:p>
            <a:pPr lvl="1"/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950-D975-42C6-94BA-CB3D933DC339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1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r="27908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b="1" dirty="0" smtClean="0"/>
              <a:t>Kysymyksiä?</a:t>
            </a:r>
            <a:endParaRPr lang="fi-FI" sz="4000" b="1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 smtClean="0"/>
              <a:t>Esa Stenberg, ylitarkastaja</a:t>
            </a:r>
          </a:p>
          <a:p>
            <a:r>
              <a:rPr lang="fi-FI" sz="1800" dirty="0" smtClean="0"/>
              <a:t>Liikenne- ja viestintävirasto Traficom</a:t>
            </a:r>
          </a:p>
          <a:p>
            <a:r>
              <a:rPr lang="fi-FI" sz="1800" dirty="0">
                <a:hlinkClick r:id="rId3"/>
              </a:rPr>
              <a:t>e</a:t>
            </a:r>
            <a:r>
              <a:rPr lang="fi-FI" sz="1800" dirty="0" smtClean="0">
                <a:hlinkClick r:id="rId3"/>
              </a:rPr>
              <a:t>sa.stenberg@traficom.fi</a:t>
            </a:r>
            <a:endParaRPr lang="fi-FI" sz="1800" dirty="0" smtClean="0"/>
          </a:p>
          <a:p>
            <a:endParaRPr lang="fi-FI" sz="1800" dirty="0" smtClean="0">
              <a:hlinkClick r:id="rId4"/>
            </a:endParaRPr>
          </a:p>
          <a:p>
            <a:r>
              <a:rPr lang="fi-FI" sz="1800" dirty="0" smtClean="0">
                <a:hlinkClick r:id="rId4"/>
              </a:rPr>
              <a:t>www.droneinfo.fi</a:t>
            </a:r>
          </a:p>
          <a:p>
            <a:r>
              <a:rPr lang="fi-FI" sz="1800" dirty="0" smtClean="0">
                <a:hlinkClick r:id="rId4"/>
              </a:rPr>
              <a:t>rpas@traficom.fi</a:t>
            </a:r>
            <a:endParaRPr lang="fi-FI" sz="1800" dirty="0" smtClean="0"/>
          </a:p>
          <a:p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435CFD8-D933-4AB4-B4DD-90841AED218A}" type="datetime1">
              <a:rPr lang="fi-FI" smtClean="0"/>
              <a:t>2.10.2020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6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6A3F2-3176-400B-9F7B-F7A1CC1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Esityksen sisältö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E8E13-0DA2-4679-9F49-E2E83705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000" dirty="0" smtClean="0"/>
          </a:p>
          <a:p>
            <a:r>
              <a:rPr lang="fi-FI" sz="2000" dirty="0" smtClean="0"/>
              <a:t>Komission täytäntöönpanoasetus </a:t>
            </a:r>
            <a:br>
              <a:rPr lang="fi-FI" sz="2000" dirty="0" smtClean="0"/>
            </a:br>
            <a:r>
              <a:rPr lang="fi-FI" sz="2000" dirty="0" smtClean="0"/>
              <a:t>(EU) 2019/947</a:t>
            </a:r>
          </a:p>
          <a:p>
            <a:endParaRPr lang="fi-FI" sz="2000" dirty="0" smtClean="0"/>
          </a:p>
          <a:p>
            <a:r>
              <a:rPr lang="fi-FI" sz="2000" dirty="0" smtClean="0"/>
              <a:t>Kansalliset määräykset</a:t>
            </a:r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U-</a:t>
            </a:r>
            <a:r>
              <a:rPr lang="fi-FI" sz="2000" dirty="0" err="1" smtClean="0"/>
              <a:t>space</a:t>
            </a:r>
            <a:endParaRPr lang="fi-FI" sz="2000" dirty="0" smtClean="0"/>
          </a:p>
          <a:p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F18D2D-060C-4A0A-91DB-B52662F8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6F02-618D-46A7-9F20-B119C0601CF6}" type="datetime1">
              <a:rPr lang="fi-FI" smtClean="0"/>
              <a:t>2.10.2020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B12C2-BC49-41DD-9DAC-6AF1471E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982196"/>
            <a:ext cx="5780552" cy="36092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58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EU:n </a:t>
            </a:r>
            <a:r>
              <a:rPr lang="fi-FI" dirty="0" err="1"/>
              <a:t>dronesäännöt</a:t>
            </a:r>
            <a:r>
              <a:rPr lang="fi-FI" dirty="0"/>
              <a:t> (EU) 2019/947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4817" y="1611272"/>
            <a:ext cx="10746000" cy="4266000"/>
          </a:xfrm>
        </p:spPr>
        <p:txBody>
          <a:bodyPr/>
          <a:lstStyle/>
          <a:p>
            <a:r>
              <a:rPr lang="fi-FI" sz="1800" dirty="0" smtClean="0"/>
              <a:t>Säännöt </a:t>
            </a:r>
            <a:r>
              <a:rPr lang="fi-FI" sz="1800" dirty="0"/>
              <a:t>ja menetelmät miehittämättömien ilma-alusten </a:t>
            </a:r>
            <a:r>
              <a:rPr lang="fi-FI" sz="1800" dirty="0" smtClean="0"/>
              <a:t>käytössä</a:t>
            </a:r>
            <a:endParaRPr lang="fi-FI" sz="1800" dirty="0"/>
          </a:p>
          <a:p>
            <a:r>
              <a:rPr lang="fi-FI" sz="1800" dirty="0" smtClean="0"/>
              <a:t>Ensimmäinen soveltamispäivä </a:t>
            </a:r>
            <a:r>
              <a:rPr lang="fi-FI" sz="1800" dirty="0" smtClean="0">
                <a:sym typeface="Wingdings" panose="05000000000000000000" pitchFamily="2" charset="2"/>
              </a:rPr>
              <a:t>31.12.2020</a:t>
            </a:r>
            <a:endParaRPr lang="fi-FI" sz="1800" dirty="0"/>
          </a:p>
          <a:p>
            <a:pPr lvl="1"/>
            <a:endParaRPr lang="fi-FI" sz="1600" dirty="0" smtClean="0"/>
          </a:p>
          <a:p>
            <a:pPr lvl="1"/>
            <a:r>
              <a:rPr lang="fi-FI" sz="1800" dirty="0" smtClean="0"/>
              <a:t>Kolme </a:t>
            </a:r>
            <a:r>
              <a:rPr lang="fi-FI" sz="1800" dirty="0" smtClean="0"/>
              <a:t>toimintakategoriaa: avoin, erityinen ja sertifioitu</a:t>
            </a:r>
          </a:p>
          <a:p>
            <a:pPr lvl="1"/>
            <a:endParaRPr lang="fi-FI" sz="1800" dirty="0"/>
          </a:p>
          <a:p>
            <a:pPr lvl="1"/>
            <a:r>
              <a:rPr lang="fi-FI" sz="1800" dirty="0" smtClean="0"/>
              <a:t>Rekisteröintivaatimukset UAS-toimijoille</a:t>
            </a:r>
            <a:endParaRPr lang="fi-FI" sz="1600" dirty="0" smtClean="0"/>
          </a:p>
          <a:p>
            <a:pPr lvl="1"/>
            <a:endParaRPr lang="fi-FI" sz="1800" dirty="0"/>
          </a:p>
          <a:p>
            <a:pPr lvl="1"/>
            <a:r>
              <a:rPr lang="en-GB" sz="1800" dirty="0" err="1"/>
              <a:t>Kauko-ohjaajien</a:t>
            </a:r>
            <a:r>
              <a:rPr lang="en-GB" sz="1800" dirty="0"/>
              <a:t> </a:t>
            </a:r>
            <a:r>
              <a:rPr lang="en-GB" sz="1800" dirty="0" err="1"/>
              <a:t>koulutusvaatimukset</a:t>
            </a:r>
            <a:endParaRPr lang="en-GB" sz="1800" dirty="0"/>
          </a:p>
          <a:p>
            <a:pPr marL="270000" lvl="1" indent="0">
              <a:buNone/>
            </a:pPr>
            <a:endParaRPr lang="fi-FI" sz="1800" dirty="0"/>
          </a:p>
          <a:p>
            <a:pPr lvl="1"/>
            <a:r>
              <a:rPr lang="fi-FI" sz="1800" dirty="0" smtClean="0"/>
              <a:t>UAS-ilmatilavyöhykkeet</a:t>
            </a:r>
          </a:p>
          <a:p>
            <a:pPr marL="270000" lvl="1" indent="0">
              <a:buNone/>
            </a:pPr>
            <a:endParaRPr lang="en-GB" sz="18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6D29-141E-415F-8338-B0FF28364715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2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</a:t>
            </a:r>
            <a:r>
              <a:rPr lang="fi-FI" dirty="0" err="1" smtClean="0"/>
              <a:t>droneasetuksen</a:t>
            </a:r>
            <a:r>
              <a:rPr lang="fi-FI" dirty="0" smtClean="0"/>
              <a:t> kategoriat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0D38-44D9-4468-81EB-46ACA86EAD26}" type="datetime1">
              <a:rPr lang="fi-FI" smtClean="0"/>
              <a:t>2.10.2020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5</a:t>
            </a:fld>
            <a:endParaRPr lang="fi-FI"/>
          </a:p>
        </p:txBody>
      </p:sp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3568324" y="1902440"/>
            <a:ext cx="8119019" cy="4116207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 smtClean="0"/>
              <a:t>AVOIN</a:t>
            </a:r>
            <a:r>
              <a:rPr lang="fi-FI" dirty="0" smtClean="0"/>
              <a:t>-kategoriassa ei vaadita toimintalupia viranomaiselta ennen lentoja. Toimijoiden tulee kuitenkin usein läpäistä teoriatesti</a:t>
            </a:r>
            <a:r>
              <a:rPr lang="fi-FI" dirty="0"/>
              <a:t> </a:t>
            </a:r>
            <a:r>
              <a:rPr lang="fi-FI" dirty="0" smtClean="0"/>
              <a:t>sekä rekisteröityä.</a:t>
            </a:r>
          </a:p>
          <a:p>
            <a:endParaRPr lang="fi-FI" dirty="0" smtClean="0"/>
          </a:p>
          <a:p>
            <a:r>
              <a:rPr lang="fi-FI" b="1" dirty="0" smtClean="0"/>
              <a:t>ERITYINEN</a:t>
            </a:r>
            <a:r>
              <a:rPr lang="fi-FI" dirty="0" smtClean="0"/>
              <a:t>-kategoriassa toiminta perustuu riskiarvioinnille, jonka pohjalta tulee tehdä joko ilmoitus tai hakea toimintalupa viranomaiselta. Erityinen kategoria on hyvin joustava ja kattaa suuren määrän vaativampia operaatioita.</a:t>
            </a:r>
          </a:p>
          <a:p>
            <a:endParaRPr lang="fi-FI" dirty="0" smtClean="0"/>
          </a:p>
          <a:p>
            <a:r>
              <a:rPr lang="fi-FI" b="1" dirty="0" smtClean="0">
                <a:solidFill>
                  <a:schemeClr val="bg1">
                    <a:lumMod val="65000"/>
                  </a:schemeClr>
                </a:solidFill>
              </a:rPr>
              <a:t>SERTIFIOITU</a:t>
            </a:r>
            <a:r>
              <a:rPr lang="fi-FI" dirty="0" smtClean="0">
                <a:solidFill>
                  <a:schemeClr val="bg1">
                    <a:lumMod val="65000"/>
                  </a:schemeClr>
                </a:solidFill>
              </a:rPr>
              <a:t>-kategoria vastaa miehitetyn ilmailun lentoyhtiöiden toimintaa. Ilma-aluksilla, piloteilla, toimijoilla tulee olla sertifiointi viranomaiselta. </a:t>
            </a:r>
            <a:r>
              <a:rPr lang="fi-FI" dirty="0" err="1" smtClean="0">
                <a:solidFill>
                  <a:schemeClr val="bg1">
                    <a:lumMod val="65000"/>
                  </a:schemeClr>
                </a:solidFill>
              </a:rPr>
              <a:t>Certified</a:t>
            </a:r>
            <a:r>
              <a:rPr lang="fi-FI" dirty="0" smtClean="0">
                <a:solidFill>
                  <a:schemeClr val="bg1">
                    <a:lumMod val="65000"/>
                  </a:schemeClr>
                </a:solidFill>
              </a:rPr>
              <a:t>-kategorian lainsäädäntö on vasta kehitteillä ja tulee voimaan myöhemmin.</a:t>
            </a:r>
          </a:p>
        </p:txBody>
      </p:sp>
      <p:pic>
        <p:nvPicPr>
          <p:cNvPr id="10" name="Picture 4" descr="H:\RPAS\EASA Drone NPA\LVM esitys\CERTIFIED kuv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4" y="4520437"/>
            <a:ext cx="3114000" cy="10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RPAS\EASA Drone NPA\LVM esitys\SPECIFIC ku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2" y="2987160"/>
            <a:ext cx="2884905" cy="10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RPAS\EASA Drone NPA\LVM esitys\OPEN ku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4" y="1637897"/>
            <a:ext cx="2699554" cy="10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00" y="494615"/>
            <a:ext cx="10746000" cy="1108800"/>
          </a:xfrm>
        </p:spPr>
        <p:txBody>
          <a:bodyPr/>
          <a:lstStyle/>
          <a:p>
            <a:r>
              <a:rPr lang="en-GB" dirty="0" err="1" smtClean="0"/>
              <a:t>Avoimen</a:t>
            </a:r>
            <a:r>
              <a:rPr lang="en-GB" dirty="0" smtClean="0"/>
              <a:t> </a:t>
            </a:r>
            <a:r>
              <a:rPr lang="en-GB" dirty="0" err="1" smtClean="0"/>
              <a:t>kategorian</a:t>
            </a:r>
            <a:r>
              <a:rPr lang="en-GB" dirty="0" smtClean="0"/>
              <a:t> </a:t>
            </a:r>
            <a:r>
              <a:rPr lang="en-GB" dirty="0" err="1" smtClean="0"/>
              <a:t>yleiset</a:t>
            </a:r>
            <a:r>
              <a:rPr lang="en-GB" dirty="0" smtClean="0"/>
              <a:t> </a:t>
            </a:r>
            <a:r>
              <a:rPr lang="en-GB" dirty="0" err="1" smtClean="0"/>
              <a:t>säännöt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3B6C-817B-4B01-8ADA-CA09357B7D74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770368" y="1409625"/>
            <a:ext cx="5018410" cy="283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3200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8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4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1800" kern="0" dirty="0">
                <a:sym typeface="Symbol" panose="05050102010706020507" pitchFamily="18" charset="2"/>
              </a:rPr>
              <a:t>MTOM &lt; 25 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Kg</a:t>
            </a:r>
          </a:p>
          <a:p>
            <a:pPr eaLnBrk="1" hangingPunct="1"/>
            <a:r>
              <a:rPr lang="en-GB" altLang="en-US" sz="1800" kern="0" dirty="0" err="1" smtClean="0">
                <a:sym typeface="Symbol" panose="05050102010706020507" pitchFamily="18" charset="2"/>
              </a:rPr>
              <a:t>Suurin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sallittu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lentokorkeus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120 m</a:t>
            </a:r>
            <a:endParaRPr lang="en-GB" altLang="en-US" sz="1800" kern="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0"/>
              </a:spcBef>
            </a:pPr>
            <a:r>
              <a:rPr lang="en-GB" altLang="en-US" sz="1800" kern="0" dirty="0" err="1" smtClean="0">
                <a:sym typeface="Symbol" panose="05050102010706020507" pitchFamily="18" charset="2"/>
              </a:rPr>
              <a:t>Kauko-ohjaajan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ikäraja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(12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vuotta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oletettavasti</a:t>
            </a:r>
            <a:endParaRPr lang="en-GB" altLang="en-US" sz="1800" kern="0" dirty="0" smtClean="0">
              <a:solidFill>
                <a:srgbClr val="0058B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ts val="0"/>
              </a:spcBef>
            </a:pPr>
            <a:r>
              <a:rPr lang="en-GB" altLang="en-US" sz="1800" kern="0" dirty="0" smtClean="0">
                <a:sym typeface="Symbol" panose="05050102010706020507" pitchFamily="18" charset="2"/>
              </a:rPr>
              <a:t>VLOS</a:t>
            </a:r>
            <a:endParaRPr lang="en-GB" altLang="en-US" sz="1800" kern="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GB" altLang="en-US" sz="1800" kern="0" dirty="0" err="1" smtClean="0">
                <a:sym typeface="Symbol" panose="05050102010706020507" pitchFamily="18" charset="2"/>
              </a:rPr>
              <a:t>Vaarallisten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aineiden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kuljettaminen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kielletty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GB" altLang="en-US" sz="1800" kern="0" dirty="0" err="1" smtClean="0">
                <a:sym typeface="Symbol" panose="05050102010706020507" pitchFamily="18" charset="2"/>
              </a:rPr>
              <a:t>Esineiden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pudottaminen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kiellettyä</a:t>
            </a:r>
            <a:endParaRPr lang="en-GB" altLang="en-US" sz="1800" kern="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GB" altLang="en-US" sz="1800" kern="0" dirty="0" err="1" smtClean="0">
                <a:sym typeface="Symbol" panose="05050102010706020507" pitchFamily="18" charset="2"/>
              </a:rPr>
              <a:t>Autonomiset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lennot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kielletty</a:t>
            </a:r>
            <a:endParaRPr lang="en-GB" altLang="en-US" sz="1800" kern="0" dirty="0" smtClean="0">
              <a:sym typeface="Symbol" panose="05050102010706020507" pitchFamily="18" charset="2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487244" y="4418528"/>
            <a:ext cx="7865070" cy="193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3200">
                <a:solidFill>
                  <a:srgbClr val="0556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800">
                <a:solidFill>
                  <a:srgbClr val="05568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2400">
                <a:solidFill>
                  <a:srgbClr val="05568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000">
                <a:solidFill>
                  <a:srgbClr val="05568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000">
                <a:solidFill>
                  <a:srgbClr val="055685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800" kern="0" dirty="0" err="1" smtClean="0">
                <a:sym typeface="Symbol" panose="05050102010706020507" pitchFamily="18" charset="2"/>
              </a:rPr>
              <a:t>Lisävaatimukset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perustuvat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toiminnan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 </a:t>
            </a:r>
            <a:r>
              <a:rPr lang="en-GB" altLang="en-US" sz="1800" kern="0" dirty="0" err="1" smtClean="0">
                <a:sym typeface="Symbol" panose="05050102010706020507" pitchFamily="18" charset="2"/>
              </a:rPr>
              <a:t>alakategorialle</a:t>
            </a:r>
            <a:r>
              <a:rPr lang="en-GB" altLang="en-US" sz="1800" kern="0" dirty="0" smtClean="0">
                <a:sym typeface="Symbol" panose="05050102010706020507" pitchFamily="18" charset="2"/>
              </a:rPr>
              <a:t>:</a:t>
            </a:r>
            <a:endParaRPr lang="en-GB" altLang="en-US" sz="1800" kern="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</a:pPr>
            <a:r>
              <a:rPr lang="en-GB" altLang="en-US" sz="1400" u="sng" kern="0" dirty="0">
                <a:sym typeface="Symbol" panose="05050102010706020507" pitchFamily="18" charset="2"/>
              </a:rPr>
              <a:t>A1 </a:t>
            </a:r>
            <a:r>
              <a:rPr lang="en-GB" altLang="en-US" sz="1400" u="sng" kern="0" dirty="0" err="1">
                <a:sym typeface="Symbol" panose="05050102010706020507" pitchFamily="18" charset="2"/>
              </a:rPr>
              <a:t>L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ennot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kevyillä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laitteilla</a:t>
            </a:r>
            <a:endParaRPr lang="en-GB" altLang="en-US" sz="1400" u="sng" kern="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</a:pPr>
            <a:r>
              <a:rPr lang="en-GB" altLang="en-US" sz="1400" u="sng" kern="0" dirty="0" smtClean="0">
                <a:sym typeface="Symbol" panose="05050102010706020507" pitchFamily="18" charset="2"/>
              </a:rPr>
              <a:t>A2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Lennot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painavammilla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laitteilla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ihmisten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lähellä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 </a:t>
            </a:r>
            <a:endParaRPr lang="en-GB" altLang="en-US" sz="1400" u="sng" kern="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200000"/>
              </a:lnSpc>
              <a:spcBef>
                <a:spcPts val="900"/>
              </a:spcBef>
            </a:pPr>
            <a:r>
              <a:rPr lang="en-GB" altLang="en-US" sz="1400" u="sng" kern="0" dirty="0">
                <a:sym typeface="Symbol" panose="05050102010706020507" pitchFamily="18" charset="2"/>
              </a:rPr>
              <a:t>A3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lennot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kaukana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asutuksesta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painavilla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</a:t>
            </a:r>
            <a:r>
              <a:rPr lang="en-GB" altLang="en-US" sz="1400" u="sng" kern="0" dirty="0" err="1" smtClean="0">
                <a:sym typeface="Symbol" panose="05050102010706020507" pitchFamily="18" charset="2"/>
              </a:rPr>
              <a:t>laitteilla</a:t>
            </a:r>
            <a:r>
              <a:rPr lang="en-GB" altLang="en-US" sz="1400" u="sng" kern="0" dirty="0" smtClean="0">
                <a:sym typeface="Symbol" panose="05050102010706020507" pitchFamily="18" charset="2"/>
              </a:rPr>
              <a:t> &lt; 25 kg </a:t>
            </a:r>
            <a:endParaRPr lang="en-GB" altLang="en-US" sz="1400" u="sng" kern="0" dirty="0"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82892" y="996776"/>
            <a:ext cx="5159587" cy="3371117"/>
            <a:chOff x="1956765" y="1744626"/>
            <a:chExt cx="4663111" cy="2995901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6765" y="1744626"/>
              <a:ext cx="4663111" cy="29959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oup 20"/>
            <p:cNvGrpSpPr/>
            <p:nvPr/>
          </p:nvGrpSpPr>
          <p:grpSpPr>
            <a:xfrm>
              <a:off x="2239472" y="2169997"/>
              <a:ext cx="3942438" cy="2467873"/>
              <a:chOff x="4427984" y="3672320"/>
              <a:chExt cx="3096344" cy="2568278"/>
            </a:xfrm>
          </p:grpSpPr>
          <p:sp>
            <p:nvSpPr>
              <p:cNvPr id="13" name="Can 18"/>
              <p:cNvSpPr/>
              <p:nvPr/>
            </p:nvSpPr>
            <p:spPr bwMode="auto">
              <a:xfrm>
                <a:off x="4427984" y="3676065"/>
                <a:ext cx="3096344" cy="2564533"/>
              </a:xfrm>
              <a:prstGeom prst="can">
                <a:avLst/>
              </a:prstGeom>
              <a:noFill/>
              <a:ln>
                <a:solidFill>
                  <a:srgbClr val="002060"/>
                </a:solidFill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57175" indent="-257175" defTabSz="685800">
                  <a:buBlip>
                    <a:blip r:embed="rId9"/>
                  </a:buBlip>
                </a:pPr>
                <a:endParaRPr lang="en-GB" sz="2400">
                  <a:solidFill>
                    <a:srgbClr val="055685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Can 21"/>
              <p:cNvSpPr/>
              <p:nvPr/>
            </p:nvSpPr>
            <p:spPr bwMode="auto">
              <a:xfrm rot="10800000">
                <a:off x="4427984" y="3672320"/>
                <a:ext cx="3096344" cy="2564533"/>
              </a:xfrm>
              <a:prstGeom prst="can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57175" indent="-257175" defTabSz="685800">
                  <a:buBlip>
                    <a:blip r:embed="rId9"/>
                  </a:buBlip>
                </a:pPr>
                <a:endParaRPr lang="en-GB" sz="2400">
                  <a:solidFill>
                    <a:srgbClr val="055685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17 Conector recto de flecha"/>
            <p:cNvCxnSpPr/>
            <p:nvPr/>
          </p:nvCxnSpPr>
          <p:spPr bwMode="auto">
            <a:xfrm flipH="1" flipV="1">
              <a:off x="6327923" y="2439292"/>
              <a:ext cx="0" cy="194963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2947913" y="2221737"/>
              <a:ext cx="2674620" cy="4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3"/>
                </a:buBlip>
                <a:defRPr sz="3200">
                  <a:solidFill>
                    <a:srgbClr val="055685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4"/>
                </a:buBlip>
                <a:defRPr sz="2800">
                  <a:solidFill>
                    <a:srgbClr val="055685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5"/>
                </a:buBlip>
                <a:defRPr sz="2400">
                  <a:solidFill>
                    <a:srgbClr val="055685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6"/>
                </a:buBlip>
                <a:defRPr sz="2000">
                  <a:solidFill>
                    <a:srgbClr val="055685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7"/>
                </a:buBlip>
                <a:defRPr sz="2000">
                  <a:solidFill>
                    <a:srgbClr val="055685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7"/>
                </a:buBlip>
                <a:defRPr sz="2000">
                  <a:solidFill>
                    <a:srgbClr val="055685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7"/>
                </a:buBlip>
                <a:defRPr sz="2000">
                  <a:solidFill>
                    <a:srgbClr val="055685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7"/>
                </a:buBlip>
                <a:defRPr sz="2000">
                  <a:solidFill>
                    <a:srgbClr val="055685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SzPct val="80000"/>
                <a:buBlip>
                  <a:blip r:embed="rId7"/>
                </a:buBlip>
                <a:defRPr sz="2000">
                  <a:solidFill>
                    <a:srgbClr val="055685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150000"/>
                </a:lnSpc>
                <a:buNone/>
              </a:pPr>
              <a:r>
                <a:rPr lang="en-GB" altLang="en-US" sz="1800" b="1" kern="0" dirty="0" err="1" smtClean="0">
                  <a:sym typeface="Symbol" panose="05050102010706020507" pitchFamily="18" charset="2"/>
                </a:rPr>
                <a:t>Aina</a:t>
              </a:r>
              <a:r>
                <a:rPr lang="en-GB" altLang="en-US" sz="1800" b="1" kern="0" dirty="0" smtClean="0">
                  <a:sym typeface="Symbol" panose="05050102010706020507" pitchFamily="18" charset="2"/>
                </a:rPr>
                <a:t> </a:t>
              </a:r>
              <a:r>
                <a:rPr lang="en-GB" altLang="en-US" sz="1800" b="1" kern="0" dirty="0" err="1" smtClean="0">
                  <a:sym typeface="Symbol" panose="05050102010706020507" pitchFamily="18" charset="2"/>
                </a:rPr>
                <a:t>näköyhteydessä</a:t>
              </a:r>
              <a:r>
                <a:rPr lang="en-GB" altLang="en-US" sz="1800" b="1" kern="0" dirty="0" smtClean="0">
                  <a:sym typeface="Symbol" panose="05050102010706020507" pitchFamily="18" charset="2"/>
                </a:rPr>
                <a:t> (VLOS)</a:t>
              </a:r>
              <a:endParaRPr lang="en-GB" altLang="en-US" sz="1800" b="1" u="sng" kern="0" dirty="0">
                <a:sym typeface="Symbol" panose="05050102010706020507" pitchFamily="18" charset="2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1713" y="3659098"/>
              <a:ext cx="641743" cy="8548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9571" y="2899069"/>
              <a:ext cx="720364" cy="522142"/>
            </a:xfrm>
            <a:prstGeom prst="rect">
              <a:avLst/>
            </a:prstGeom>
          </p:spPr>
        </p:pic>
        <p:sp>
          <p:nvSpPr>
            <p:cNvPr id="3" name="Left-Right Arrow 2"/>
            <p:cNvSpPr/>
            <p:nvPr/>
          </p:nvSpPr>
          <p:spPr bwMode="auto">
            <a:xfrm rot="19604457">
              <a:off x="3515664" y="3582599"/>
              <a:ext cx="1001860" cy="67814"/>
            </a:xfrm>
            <a:prstGeom prst="leftRightArrow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57175" indent="-257175" defTabSz="685800">
                <a:buBlip>
                  <a:blip r:embed="rId9"/>
                </a:buBlip>
              </a:pPr>
              <a:endParaRPr lang="en-GB" sz="24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77516" y="1287022"/>
            <a:ext cx="80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/>
              <a:t>120m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DDB3-D00F-44FA-8F60-018750479748}" type="datetime1">
              <a:rPr lang="fi-FI" smtClean="0"/>
              <a:t>2.10.2020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5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10746000" cy="586058"/>
          </a:xfrm>
        </p:spPr>
        <p:txBody>
          <a:bodyPr/>
          <a:lstStyle/>
          <a:p>
            <a:r>
              <a:rPr lang="fi-FI" dirty="0" smtClean="0"/>
              <a:t>Alakategoriat A1-A3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FD2-7B25-4B24-A10E-C8F0E5BFA3EC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7</a:t>
            </a:fld>
            <a:endParaRPr lang="fi-FI"/>
          </a:p>
        </p:txBody>
      </p:sp>
      <p:sp>
        <p:nvSpPr>
          <p:cNvPr id="15" name="Sisällön paikkamerkki 9"/>
          <p:cNvSpPr txBox="1">
            <a:spLocks/>
          </p:cNvSpPr>
          <p:nvPr/>
        </p:nvSpPr>
        <p:spPr>
          <a:xfrm>
            <a:off x="4091697" y="3596173"/>
            <a:ext cx="4592424" cy="677575"/>
          </a:xfrm>
          <a:prstGeom prst="rect">
            <a:avLst/>
          </a:prstGeom>
        </p:spPr>
        <p:txBody>
          <a:bodyPr/>
          <a:lstStyle>
            <a:lvl1pPr marL="352425" marR="0" indent="-35242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 lang="fi-FI" sz="2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2313" marR="0" indent="-3698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 lang="fi-FI" sz="2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77900" marR="0" indent="-2555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SzTx/>
              <a:buFont typeface="Arial" panose="020B0604020202020204" pitchFamily="34" charset="0"/>
              <a:buChar char="•"/>
              <a:tabLst/>
              <a:defRPr lang="fi-FI" sz="2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marR="0" indent="-2730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i-FI"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1.1.2023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(</a:t>
            </a:r>
            <a:r>
              <a:rPr lang="en-GB" sz="1400" dirty="0" err="1" smtClean="0"/>
              <a:t>Siirtymäkauden</a:t>
            </a:r>
            <a:r>
              <a:rPr lang="en-GB" sz="1400" dirty="0" smtClean="0"/>
              <a:t> </a:t>
            </a:r>
            <a:r>
              <a:rPr lang="en-GB" sz="1400" dirty="0" err="1" smtClean="0"/>
              <a:t>jälkeen</a:t>
            </a:r>
            <a:r>
              <a:rPr lang="en-GB" sz="1400" dirty="0" smtClean="0"/>
              <a:t>)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28269"/>
              </p:ext>
            </p:extLst>
          </p:nvPr>
        </p:nvGraphicFramePr>
        <p:xfrm>
          <a:off x="1178424" y="1196752"/>
          <a:ext cx="9742112" cy="2088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94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A1</a:t>
                      </a:r>
                    </a:p>
                    <a:p>
                      <a:pPr algn="ctr"/>
                      <a:r>
                        <a:rPr lang="fi-FI" sz="1400" dirty="0" err="1" smtClean="0"/>
                        <a:t>Dronen</a:t>
                      </a:r>
                      <a:r>
                        <a:rPr lang="fi-FI" sz="1400" dirty="0" smtClean="0"/>
                        <a:t> maksimipaino 500 g</a:t>
                      </a:r>
                    </a:p>
                    <a:p>
                      <a:pPr algn="ct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A2</a:t>
                      </a:r>
                    </a:p>
                    <a:p>
                      <a:pPr algn="ctr"/>
                      <a:r>
                        <a:rPr lang="fi-FI" sz="1400" dirty="0" err="1" smtClean="0"/>
                        <a:t>Dronen</a:t>
                      </a:r>
                      <a:r>
                        <a:rPr lang="fi-FI" sz="1400" dirty="0" smtClean="0"/>
                        <a:t> paino 500 g - 2 kg</a:t>
                      </a:r>
                    </a:p>
                    <a:p>
                      <a:pPr algn="ct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A3</a:t>
                      </a:r>
                    </a:p>
                    <a:p>
                      <a:pPr algn="ctr"/>
                      <a:r>
                        <a:rPr lang="fi-FI" sz="1400" dirty="0" err="1" smtClean="0"/>
                        <a:t>Dronen</a:t>
                      </a:r>
                      <a:r>
                        <a:rPr lang="fi-FI" sz="1400" dirty="0" smtClean="0"/>
                        <a:t> paino 500 g - 25 kg</a:t>
                      </a:r>
                    </a:p>
                    <a:p>
                      <a:pPr algn="ctr"/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Lentäminen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sallittu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yksittäisten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ihmisten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mutta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ihmisjoukkojen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päällä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koulutusvaatimusta</a:t>
                      </a: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Lennot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sallittu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tiheästi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asutuilla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alueilla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turvallisella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etäisyydellä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(50m)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ihmisistä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Verkkoteoriakoe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lisäteoriakoe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Lennot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harvaan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asutuilla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alueilla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Verkkoteoriakoe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uorakulmio 2"/>
          <p:cNvSpPr/>
          <p:nvPr/>
        </p:nvSpPr>
        <p:spPr>
          <a:xfrm>
            <a:off x="156973" y="5511850"/>
            <a:ext cx="1152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Alle 500 g, toiminta kategoriassa Avoin A1 1.1.2023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  <a:r>
              <a:rPr lang="fi-FI" sz="1600" dirty="0" smtClean="0"/>
              <a:t>asti (artikla 22)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Alle 2 kg, 50 metrin vaakasuoralla etäisyydellä ihmisistä (A2) 1.1.2023 asti (artikla 22)</a:t>
            </a:r>
            <a:endParaRPr lang="fi-FI" sz="1600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1559"/>
              </p:ext>
            </p:extLst>
          </p:nvPr>
        </p:nvGraphicFramePr>
        <p:xfrm>
          <a:off x="1178425" y="3934961"/>
          <a:ext cx="9742112" cy="2452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983">
                  <a:extLst>
                    <a:ext uri="{9D8B030D-6E8A-4147-A177-3AD203B41FA5}">
                      <a16:colId xmlns:a16="http://schemas.microsoft.com/office/drawing/2014/main" val="1730845459"/>
                    </a:ext>
                  </a:extLst>
                </a:gridCol>
                <a:gridCol w="3145106">
                  <a:extLst>
                    <a:ext uri="{9D8B030D-6E8A-4147-A177-3AD203B41FA5}">
                      <a16:colId xmlns:a16="http://schemas.microsoft.com/office/drawing/2014/main" val="262707653"/>
                    </a:ext>
                  </a:extLst>
                </a:gridCol>
                <a:gridCol w="3431023">
                  <a:extLst>
                    <a:ext uri="{9D8B030D-6E8A-4147-A177-3AD203B41FA5}">
                      <a16:colId xmlns:a16="http://schemas.microsoft.com/office/drawing/2014/main" val="2340357588"/>
                    </a:ext>
                  </a:extLst>
                </a:gridCol>
              </a:tblGrid>
              <a:tr h="764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fi-FI" sz="1400" dirty="0">
                          <a:effectLst/>
                        </a:rPr>
                        <a:t>A1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err="1" smtClean="0">
                          <a:effectLst/>
                        </a:rPr>
                        <a:t>Dronen</a:t>
                      </a:r>
                      <a:r>
                        <a:rPr lang="fi-FI" sz="1400" dirty="0" smtClean="0">
                          <a:effectLst/>
                        </a:rPr>
                        <a:t> maksimipaino 900 g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smtClean="0">
                          <a:effectLst/>
                        </a:rPr>
                        <a:t>CE merkinnät: C0 ja C1</a:t>
                      </a:r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fi-FI" sz="1400" dirty="0">
                          <a:effectLst/>
                        </a:rPr>
                        <a:t>A2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err="1" smtClean="0">
                          <a:effectLst/>
                        </a:rPr>
                        <a:t>Dronen</a:t>
                      </a:r>
                      <a:r>
                        <a:rPr lang="fi-FI" sz="1400" dirty="0" smtClean="0">
                          <a:effectLst/>
                        </a:rPr>
                        <a:t> paino 900 g - 4 kg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smtClean="0">
                          <a:effectLst/>
                        </a:rPr>
                        <a:t>CE merkinnät: C2</a:t>
                      </a:r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fi-FI" sz="1400" dirty="0">
                          <a:effectLst/>
                        </a:rPr>
                        <a:t>A3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err="1" smtClean="0">
                          <a:effectLst/>
                        </a:rPr>
                        <a:t>Dronen</a:t>
                      </a:r>
                      <a:r>
                        <a:rPr lang="fi-FI" sz="1400" dirty="0" smtClean="0">
                          <a:effectLst/>
                        </a:rPr>
                        <a:t> paino 900g - 25 kg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smtClean="0">
                          <a:effectLst/>
                        </a:rPr>
                        <a:t>CE merkinnät: C2, C3, C4</a:t>
                      </a:r>
                      <a:endParaRPr lang="fi-FI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445425902"/>
                  </a:ext>
                </a:extLst>
              </a:tr>
              <a:tr h="745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</a:rPr>
                        <a:t>Lentäminen sallittu yksittäisten ihmisten, mutta ei ihmisjoukkojen päällä. </a:t>
                      </a:r>
                      <a:endParaRPr lang="fi-FI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smtClean="0">
                          <a:effectLst/>
                        </a:rPr>
                        <a:t>Lennot sallittu tiheästi asutuilla alueilla turvallisella etäisyydellä (30 m) ihmisistä.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400" dirty="0" smtClean="0">
                          <a:effectLst/>
                        </a:rPr>
                        <a:t>Lennot harvaan asutuilla </a:t>
                      </a:r>
                      <a:r>
                        <a:rPr lang="fi-FI" sz="1400" dirty="0" smtClean="0">
                          <a:effectLst/>
                        </a:rPr>
                        <a:t>alueilla.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4284737160"/>
                  </a:ext>
                </a:extLst>
              </a:tr>
              <a:tr h="864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err="1" smtClean="0">
                          <a:effectLst/>
                        </a:rPr>
                        <a:t>Dronen</a:t>
                      </a:r>
                      <a:r>
                        <a:rPr lang="fi-FI" sz="1400" dirty="0" smtClean="0">
                          <a:effectLst/>
                        </a:rPr>
                        <a:t> paino 250 </a:t>
                      </a:r>
                      <a:r>
                        <a:rPr lang="fi-FI" sz="1400" dirty="0">
                          <a:effectLst/>
                        </a:rPr>
                        <a:t>– 900 g: </a:t>
                      </a:r>
                      <a:endParaRPr lang="fi-FI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Verkkoteoriakoe</a:t>
                      </a:r>
                      <a:r>
                        <a:rPr lang="fi-FI" sz="1400" dirty="0" smtClean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g: Ei koulutusvaatimuksia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Verkkoteoriakoe + lisäteoriakoe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Verkkoteoriakoe 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2116121660"/>
                  </a:ext>
                </a:extLst>
              </a:tr>
            </a:tbl>
          </a:graphicData>
        </a:graphic>
      </p:graphicFrame>
      <p:sp>
        <p:nvSpPr>
          <p:cNvPr id="10" name="Sisällön paikkamerkki 9"/>
          <p:cNvSpPr txBox="1">
            <a:spLocks/>
          </p:cNvSpPr>
          <p:nvPr/>
        </p:nvSpPr>
        <p:spPr>
          <a:xfrm>
            <a:off x="4088160" y="879217"/>
            <a:ext cx="4592424" cy="677575"/>
          </a:xfrm>
          <a:prstGeom prst="rect">
            <a:avLst/>
          </a:prstGeom>
        </p:spPr>
        <p:txBody>
          <a:bodyPr/>
          <a:lstStyle>
            <a:lvl1pPr marL="352425" marR="0" indent="-35242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 lang="fi-FI" sz="2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2313" marR="0" indent="-3698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 lang="fi-FI" sz="2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77900" marR="0" indent="-2555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SzTx/>
              <a:buFont typeface="Arial" panose="020B0604020202020204" pitchFamily="34" charset="0"/>
              <a:buChar char="•"/>
              <a:tabLst/>
              <a:defRPr lang="fi-FI" sz="2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marR="0" indent="-2730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i-FI"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31.12.2020 </a:t>
            </a:r>
            <a:r>
              <a:rPr lang="en-GB" sz="1400" dirty="0" smtClean="0"/>
              <a:t>– </a:t>
            </a:r>
            <a:r>
              <a:rPr lang="en-GB" sz="1400" dirty="0" smtClean="0"/>
              <a:t>31.12.2022 (</a:t>
            </a:r>
            <a:r>
              <a:rPr lang="en-GB" sz="1400" dirty="0" err="1" smtClean="0"/>
              <a:t>Siirtymäkaudella</a:t>
            </a:r>
            <a:r>
              <a:rPr lang="en-GB" sz="1400" dirty="0" smtClean="0"/>
              <a:t>)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(EU) 2019/947 siirtymät ilma-alusjärjestelmille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5DA6-DCB0-4BCD-80D5-E30D6EA9FA21}" type="datetime1">
              <a:rPr lang="fi-FI" smtClean="0"/>
              <a:t>2.10.2020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8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sz="1800" dirty="0"/>
              <a:t>Tietyn tyyppisille </a:t>
            </a:r>
            <a:r>
              <a:rPr lang="fi-FI" sz="1800" dirty="0" smtClean="0"/>
              <a:t>”vanhoille” </a:t>
            </a:r>
            <a:r>
              <a:rPr lang="fi-FI" sz="1800" dirty="0" err="1"/>
              <a:t>droneille</a:t>
            </a:r>
            <a:r>
              <a:rPr lang="fi-FI" sz="1800" dirty="0"/>
              <a:t> on omia </a:t>
            </a:r>
            <a:r>
              <a:rPr lang="fi-FI" sz="1800" dirty="0" smtClean="0"/>
              <a:t>siirtymäaikoja asetuksessa (20 artikla)</a:t>
            </a:r>
          </a:p>
          <a:p>
            <a:pPr lvl="1"/>
            <a:endParaRPr lang="fi-FI" sz="1800" dirty="0" smtClean="0"/>
          </a:p>
          <a:p>
            <a:pPr lvl="1"/>
            <a:r>
              <a:rPr lang="fi-FI" sz="1800" dirty="0" smtClean="0"/>
              <a:t>Saa käyttää edelleen, kun ne on saatettu </a:t>
            </a:r>
            <a:r>
              <a:rPr lang="fi-FI" sz="1800" dirty="0"/>
              <a:t>markkinoille ennen </a:t>
            </a:r>
            <a:r>
              <a:rPr lang="fi-FI" sz="1800" dirty="0" smtClean="0"/>
              <a:t>1.1.2023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/>
              <a:t>(nykyiset tällä hetkellä käytössä olevat </a:t>
            </a:r>
            <a:r>
              <a:rPr lang="fi-FI" sz="1800" dirty="0" err="1" smtClean="0"/>
              <a:t>dronet</a:t>
            </a:r>
            <a:r>
              <a:rPr lang="fi-FI" sz="1800" dirty="0" smtClean="0"/>
              <a:t>)</a:t>
            </a:r>
            <a:endParaRPr lang="fi-FI" sz="1800" dirty="0"/>
          </a:p>
          <a:p>
            <a:pPr lvl="2"/>
            <a:r>
              <a:rPr lang="fi-FI" sz="1600" dirty="0" smtClean="0"/>
              <a:t>Alle </a:t>
            </a:r>
            <a:r>
              <a:rPr lang="fi-FI" sz="1600" dirty="0"/>
              <a:t>250 </a:t>
            </a:r>
            <a:r>
              <a:rPr lang="fi-FI" sz="1600" dirty="0" smtClean="0"/>
              <a:t>g, toiminta </a:t>
            </a:r>
            <a:r>
              <a:rPr lang="fi-FI" sz="1600" dirty="0"/>
              <a:t>kategoriassa Avoin A1 ilman </a:t>
            </a:r>
            <a:r>
              <a:rPr lang="fi-FI" sz="1600" dirty="0" smtClean="0"/>
              <a:t>määräaikaa</a:t>
            </a:r>
          </a:p>
          <a:p>
            <a:pPr lvl="2"/>
            <a:r>
              <a:rPr lang="fi-FI" sz="1600" dirty="0" smtClean="0"/>
              <a:t>Alle 25 kg kategoriassa Avoin A3 ilman määräaikaa</a:t>
            </a:r>
          </a:p>
          <a:p>
            <a:pPr lvl="2"/>
            <a:endParaRPr lang="fi-FI" sz="1600" dirty="0"/>
          </a:p>
          <a:p>
            <a:pPr marL="558000" lvl="2" indent="0">
              <a:buNone/>
            </a:pPr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25166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Kauko-ohjaajien koulutukset (Avoin-kategoria)</a:t>
            </a:r>
            <a:endParaRPr lang="fi-FI" dirty="0"/>
          </a:p>
        </p:txBody>
      </p:sp>
      <p:sp>
        <p:nvSpPr>
          <p:cNvPr id="6" name="Sisällön paikkamerkki 9"/>
          <p:cNvSpPr txBox="1">
            <a:spLocks/>
          </p:cNvSpPr>
          <p:nvPr/>
        </p:nvSpPr>
        <p:spPr>
          <a:xfrm>
            <a:off x="1254363" y="1284614"/>
            <a:ext cx="8330547" cy="1798438"/>
          </a:xfrm>
          <a:prstGeom prst="rect">
            <a:avLst/>
          </a:prstGeom>
        </p:spPr>
        <p:txBody>
          <a:bodyPr/>
          <a:lstStyle>
            <a:lvl1pPr marL="352425" marR="0" indent="-35242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 lang="fi-FI" sz="2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2313" marR="0" indent="-3698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 lang="fi-FI" sz="2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77900" marR="0" indent="-2555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SzTx/>
              <a:buFont typeface="Arial" panose="020B0604020202020204" pitchFamily="34" charset="0"/>
              <a:buChar char="•"/>
              <a:tabLst/>
              <a:defRPr lang="fi-FI" sz="2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marR="0" indent="-2730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i-FI"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err="1" smtClean="0"/>
              <a:t>Kauko-ohjaajille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vaatimuksia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suorittaa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teoriakokeita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ja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harjoitella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itsenäisesti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käytännön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lentämistä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turvallisella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alueella</a:t>
            </a:r>
            <a:r>
              <a:rPr lang="en-GB" sz="1600" b="1" dirty="0" smtClean="0"/>
              <a:t> </a:t>
            </a:r>
          </a:p>
          <a:p>
            <a:r>
              <a:rPr lang="en-GB" sz="1600" dirty="0" err="1" smtClean="0"/>
              <a:t>Kokeista</a:t>
            </a:r>
            <a:r>
              <a:rPr lang="en-GB" sz="1600" dirty="0" smtClean="0"/>
              <a:t> </a:t>
            </a:r>
            <a:r>
              <a:rPr lang="en-GB" sz="1600" dirty="0" err="1" smtClean="0"/>
              <a:t>saa</a:t>
            </a:r>
            <a:r>
              <a:rPr lang="en-GB" sz="1600" dirty="0" smtClean="0"/>
              <a:t> </a:t>
            </a:r>
            <a:r>
              <a:rPr lang="en-GB" sz="1600" dirty="0" err="1" smtClean="0"/>
              <a:t>pätevyyden</a:t>
            </a:r>
            <a:r>
              <a:rPr lang="en-GB" sz="1600" dirty="0" smtClean="0"/>
              <a:t> 5 </a:t>
            </a:r>
            <a:r>
              <a:rPr lang="en-GB" sz="1600" dirty="0" err="1" smtClean="0"/>
              <a:t>vuodeksi</a:t>
            </a:r>
            <a:r>
              <a:rPr lang="en-GB" sz="1600" dirty="0" smtClean="0"/>
              <a:t>, </a:t>
            </a:r>
            <a:r>
              <a:rPr lang="en-GB" sz="1600" dirty="0" err="1" smtClean="0"/>
              <a:t>jonka</a:t>
            </a:r>
            <a:r>
              <a:rPr lang="en-GB" sz="1600" dirty="0" smtClean="0"/>
              <a:t> </a:t>
            </a:r>
            <a:r>
              <a:rPr lang="en-GB" sz="1600" dirty="0" err="1" smtClean="0"/>
              <a:t>jälkeen</a:t>
            </a:r>
            <a:r>
              <a:rPr lang="en-GB" sz="1600" dirty="0" smtClean="0"/>
              <a:t> </a:t>
            </a:r>
            <a:r>
              <a:rPr lang="en-GB" sz="1600" dirty="0" err="1" smtClean="0"/>
              <a:t>testit</a:t>
            </a:r>
            <a:r>
              <a:rPr lang="en-GB" sz="1600" dirty="0" smtClean="0"/>
              <a:t> </a:t>
            </a:r>
            <a:r>
              <a:rPr lang="en-GB" sz="1600" dirty="0" err="1" smtClean="0"/>
              <a:t>tulee</a:t>
            </a:r>
            <a:r>
              <a:rPr lang="en-GB" sz="1600" dirty="0" smtClean="0"/>
              <a:t> </a:t>
            </a:r>
            <a:r>
              <a:rPr lang="en-GB" sz="1600" dirty="0" err="1" smtClean="0"/>
              <a:t>uusia</a:t>
            </a:r>
            <a:endParaRPr lang="en-GB" sz="1600" dirty="0" smtClean="0"/>
          </a:p>
          <a:p>
            <a:r>
              <a:rPr lang="en-GB" sz="1600" dirty="0" err="1" smtClean="0"/>
              <a:t>Lisäteoriakoe</a:t>
            </a:r>
            <a:r>
              <a:rPr lang="en-GB" sz="1600" dirty="0" smtClean="0"/>
              <a:t> </a:t>
            </a:r>
            <a:r>
              <a:rPr lang="en-GB" sz="1600" dirty="0" err="1" smtClean="0"/>
              <a:t>suoritetaan</a:t>
            </a:r>
            <a:r>
              <a:rPr lang="en-GB" sz="1600" dirty="0" smtClean="0"/>
              <a:t> </a:t>
            </a:r>
            <a:r>
              <a:rPr lang="en-GB" sz="1600" dirty="0" err="1" smtClean="0"/>
              <a:t>valvotussa</a:t>
            </a:r>
            <a:r>
              <a:rPr lang="en-GB" sz="1600" dirty="0" smtClean="0"/>
              <a:t> </a:t>
            </a:r>
            <a:r>
              <a:rPr lang="en-GB" sz="1600" dirty="0" err="1" smtClean="0"/>
              <a:t>luokkahuoneessa</a:t>
            </a:r>
            <a:endParaRPr lang="en-GB" sz="1600" dirty="0" smtClean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65521"/>
              </p:ext>
            </p:extLst>
          </p:nvPr>
        </p:nvGraphicFramePr>
        <p:xfrm>
          <a:off x="1772532" y="3091177"/>
          <a:ext cx="842493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664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Verkkoteoriakoe (A1, A2, A3)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Lisäteoriakoe (A2)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487">
                <a:tc>
                  <a:txBody>
                    <a:bodyPr/>
                    <a:lstStyle/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Lentoturvallisuus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Ilmatilarajoitukset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Ilmailun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säädökset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Ihmisen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suorituskyvyn rajoitukset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Lentotoimintamenetelmät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Miehittämättömien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ilma-alusjärjestelmien yleistuntemus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Yksityisyys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 tietosuoja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Vakuutukset</a:t>
                      </a:r>
                    </a:p>
                    <a:p>
                      <a:pPr marL="357750" indent="-285750">
                        <a:buFontTx/>
                        <a:buChar char="-"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Turva-asiat</a:t>
                      </a:r>
                      <a:endParaRPr lang="fi-FI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kysymystä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Sääoppi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7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UAS suorituskyky lennossa</a:t>
                      </a:r>
                    </a:p>
                    <a:p>
                      <a:pPr marL="357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Riskien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tekninen ja operatiivinen lieventäminen maassa; </a:t>
                      </a:r>
                    </a:p>
                    <a:p>
                      <a:pPr marL="357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kysymystä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7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b="0" dirty="0" err="1" smtClean="0"/>
                        <a:t>Ennen</a:t>
                      </a:r>
                      <a:r>
                        <a:rPr lang="en-GB" sz="1600" b="0" dirty="0" smtClean="0"/>
                        <a:t> </a:t>
                      </a:r>
                      <a:r>
                        <a:rPr lang="en-GB" sz="1600" b="0" dirty="0" err="1" smtClean="0"/>
                        <a:t>lisäteoriakoetta</a:t>
                      </a:r>
                      <a:r>
                        <a:rPr lang="en-GB" sz="1600" b="0" dirty="0" smtClean="0"/>
                        <a:t> </a:t>
                      </a:r>
                      <a:r>
                        <a:rPr lang="en-GB" sz="1600" b="0" dirty="0" err="1" smtClean="0"/>
                        <a:t>tulee</a:t>
                      </a:r>
                      <a:r>
                        <a:rPr lang="en-GB" sz="1600" b="0" dirty="0" smtClean="0"/>
                        <a:t> </a:t>
                      </a:r>
                      <a:r>
                        <a:rPr lang="en-GB" sz="1600" b="0" dirty="0" err="1" smtClean="0"/>
                        <a:t>suorittaa</a:t>
                      </a:r>
                      <a:r>
                        <a:rPr lang="en-GB" sz="1600" b="0" dirty="0" smtClean="0"/>
                        <a:t> </a:t>
                      </a:r>
                      <a:r>
                        <a:rPr lang="en-GB" sz="1600" b="0" dirty="0" err="1" smtClean="0"/>
                        <a:t>omatoiminen</a:t>
                      </a:r>
                      <a:r>
                        <a:rPr lang="en-GB" sz="1600" b="0" dirty="0" smtClean="0"/>
                        <a:t> </a:t>
                      </a:r>
                      <a:r>
                        <a:rPr lang="en-GB" sz="1600" b="0" dirty="0" err="1" smtClean="0"/>
                        <a:t>käytännön</a:t>
                      </a:r>
                      <a:r>
                        <a:rPr lang="en-GB" sz="1600" b="0" dirty="0" smtClean="0"/>
                        <a:t> </a:t>
                      </a:r>
                      <a:r>
                        <a:rPr lang="en-GB" sz="1600" b="0" dirty="0" err="1" smtClean="0"/>
                        <a:t>harjoittelu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7EE9-152A-48C4-AABA-78365990B42B}" type="datetime1">
              <a:rPr lang="fi-FI" smtClean="0"/>
              <a:t>2.10.2020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8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) Traficom 1 su">
  <a:themeElements>
    <a:clrScheme name="Traficom">
      <a:dk1>
        <a:sysClr val="windowText" lastClr="000000"/>
      </a:dk1>
      <a:lt1>
        <a:sysClr val="window" lastClr="FFFFFF"/>
      </a:lt1>
      <a:dk2>
        <a:srgbClr val="018285"/>
      </a:dk2>
      <a:lt2>
        <a:srgbClr val="1C6BBA"/>
      </a:lt2>
      <a:accent1>
        <a:srgbClr val="00AEB2"/>
      </a:accent1>
      <a:accent2>
        <a:srgbClr val="018285"/>
      </a:accent2>
      <a:accent3>
        <a:srgbClr val="81D600"/>
      </a:accent3>
      <a:accent4>
        <a:srgbClr val="EC017F"/>
      </a:accent4>
      <a:accent5>
        <a:srgbClr val="0058B1"/>
      </a:accent5>
      <a:accent6>
        <a:srgbClr val="159637"/>
      </a:accent6>
      <a:hlink>
        <a:srgbClr val="0563C1"/>
      </a:hlink>
      <a:folHlink>
        <a:srgbClr val="954F72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EB2"/>
        </a:solidFill>
        <a:ln>
          <a:solidFill>
            <a:srgbClr val="00AEB2"/>
          </a:solidFill>
        </a:ln>
      </a:spPr>
      <a:bodyPr rtlCol="0" anchor="t"/>
      <a:lstStyle>
        <a:defPPr algn="ctr">
          <a:defRPr dirty="0" err="1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00AE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EB2"/>
        </a:solidFill>
      </a:spPr>
      <a:bodyPr wrap="non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Traficom 1">
      <a:srgbClr val="00AEB2"/>
    </a:custClr>
    <a:custClr name="Traficom 2">
      <a:srgbClr val="018285"/>
    </a:custClr>
    <a:custClr name="Traficom 3">
      <a:srgbClr val="0058B1"/>
    </a:custClr>
    <a:custClr name="Traficom 4">
      <a:srgbClr val="159637"/>
    </a:custClr>
    <a:custClr name="Traficom 5">
      <a:srgbClr val="81D600"/>
    </a:custClr>
    <a:custClr name="Traficom 6">
      <a:srgbClr val="009EFF"/>
    </a:custClr>
    <a:custClr name="Traficom 7">
      <a:srgbClr val="0066CC"/>
    </a:custClr>
    <a:custClr name="Traficom 8">
      <a:srgbClr val="EC017F"/>
    </a:custClr>
    <a:custClr name="Traficom 9">
      <a:srgbClr val="E90008"/>
    </a:custClr>
    <a:custClr name="Traficom 10">
      <a:srgbClr val="FF7D00"/>
    </a:custClr>
    <a:custClr name="Traficom 11">
      <a:srgbClr val="FFD400"/>
    </a:custClr>
    <a:custClr name="Traficom 12">
      <a:srgbClr val="056805"/>
    </a:custClr>
    <a:custClr name="Traficom 13">
      <a:srgbClr val="026273"/>
    </a:custClr>
    <a:custClr name="Traficom 14">
      <a:srgbClr val="002C74"/>
    </a:custClr>
    <a:custClr name="Traficom 15">
      <a:srgbClr val="820084"/>
    </a:custClr>
    <a:custClr name="Traficom 16">
      <a:srgbClr val="9E003B"/>
    </a:custClr>
  </a:custClrLst>
  <a:extLst>
    <a:ext uri="{05A4C25C-085E-4340-85A3-A5531E510DB2}">
      <thm15:themeFamily xmlns:thm15="http://schemas.microsoft.com/office/thememl/2012/main" name="Traficom 1 su.potx" id="{966C1824-3450-4026-B9D0-F4EF297BF105}" vid="{14F4D327-B8E6-4336-9F8C-CEADCFC58BC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40397ff5-035d-43a5-8834-729ee8c332fa" ContentTypeId="0x0101000EC482A17D284AEE8290D09FC0D2D6D200C589622A2BFC49F09A63EB8A04006250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ficom esitys kuvaton (fi)" ma:contentTypeID="0x0101000EC482A17D284AEE8290D09FC0D2D6D200C589622A2BFC49F09A63EB8A040062500050F22882B212A7498AB326FA48D268F0" ma:contentTypeVersion="73" ma:contentTypeDescription="" ma:contentTypeScope="" ma:versionID="03f034b8b2a3a8867ab34a2fb84c3310">
  <xsd:schema xmlns:xsd="http://www.w3.org/2001/XMLSchema" xmlns:xs="http://www.w3.org/2001/XMLSchema" xmlns:p="http://schemas.microsoft.com/office/2006/metadata/properties" xmlns:ns2="214731e2-add9-41cf-927b-1b6cce907842" xmlns:ns3="986746b9-21ea-4a10-94d5-c7e2d54bbe5a" targetNamespace="http://schemas.microsoft.com/office/2006/metadata/properties" ma:root="true" ma:fieldsID="23640351dbc223780bc2b68caeba705a" ns2:_="" ns3:_="">
    <xsd:import namespace="214731e2-add9-41cf-927b-1b6cce907842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 minOccurs="0"/>
                <xsd:element ref="ns2:SaTyTosTaskGroupId" minOccurs="0"/>
                <xsd:element ref="ns2:SaTyTosIssueGroup" minOccurs="0"/>
                <xsd:element ref="ns2:SaTyTosIssueGroupId" minOccurs="0"/>
                <xsd:element ref="ns2:SaTyTosDocumentType" minOccurs="0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31e2-add9-41cf-927b-1b6cce907842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nillable="true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nillable="true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nillable="true" ma:displayName="Dokumenttityyppi" ma:indexed="true" ma:internalName="SaTyTosDocumentTyp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default="" ma:fieldId="{a9215f07-bdd3-4c12-927c-30fd8ee294e2}" ma:sspId="40397ff5-035d-43a5-8834-729ee8c332fa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9ec6fc2c-2bfb-4d14-93ed-3807548a43e1}" ma:internalName="TaxCatchAll" ma:showField="CatchAllData" ma:web="214731e2-add9-41cf-927b-1b6cce907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9ec6fc2c-2bfb-4d14-93ed-3807548a43e1}" ma:internalName="TaxCatchAllLabel" ma:readOnly="true" ma:showField="CatchAllDataLabel" ma:web="214731e2-add9-41cf-927b-1b6cce907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default="" ma:fieldId="{f4b38667-1deb-464d-8bb6-062959db37ce}" ma:sspId="40397ff5-035d-43a5-8834-729ee8c332fa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default="" ma:fieldId="{939f2945-8314-42ff-b2b7-2677709d8610}" ma:sspId="40397ff5-035d-43a5-8834-729ee8c332fa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default="" ma:fieldId="{0947cab2-9b3b-46f1-8713-a0acc4648f6c}" ma:sspId="40397ff5-035d-43a5-8834-729ee8c332fa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DocumentUserData xmlns="214731e2-add9-41cf-927b-1b6cce907842">false</SaTyDocumentUserData>
    <SaTyTosIssueGroup xmlns="214731e2-add9-41cf-927b-1b6cce907842" xsi:nil="true"/>
    <SaTyDocumentArchive xmlns="214731e2-add9-41cf-927b-1b6cce907842">false</SaTyDocumentArchive>
    <SaTyDocumentStatus xmlns="214731e2-add9-41cf-927b-1b6cce907842">Luonnos</SaTyDocumentStatus>
    <p39f2945831442ffb2b72677709d8610 xmlns="986746b9-21ea-4a10-94d5-c7e2d54bbe5a">
      <Terms xmlns="http://schemas.microsoft.com/office/infopath/2007/PartnerControls"/>
    </p39f2945831442ffb2b72677709d8610>
    <SaTyTosDocumentTypeId xmlns="214731e2-add9-41cf-927b-1b6cce907842" xsi:nil="true"/>
    <SaTyDocumentYear xmlns="214731e2-add9-41cf-927b-1b6cce907842" xsi:nil="true"/>
    <SaTyTosPreservation xmlns="214731e2-add9-41cf-927b-1b6cce907842" xsi:nil="true"/>
    <SaTyTosDocumentType xmlns="214731e2-add9-41cf-927b-1b6cce907842" xsi:nil="true"/>
    <SaTyTosTaskGroupId xmlns="214731e2-add9-41cf-927b-1b6cce907842" xsi:nil="true"/>
    <SaTyTosPublicity xmlns="214731e2-add9-41cf-927b-1b6cce907842" xsi:nil="true"/>
    <SaTyTosTaskGroup xmlns="214731e2-add9-41cf-927b-1b6cce907842" xsi:nil="true"/>
    <TaxCatchAll xmlns="986746b9-21ea-4a10-94d5-c7e2d54bbe5a"/>
    <f4b386671deb464d8bb6062959db37ce xmlns="986746b9-21ea-4a10-94d5-c7e2d54bbe5a">
      <Terms xmlns="http://schemas.microsoft.com/office/infopath/2007/PartnerControls"/>
    </f4b386671deb464d8bb6062959db37ce>
    <SaTyTosIssueGroupId xmlns="214731e2-add9-41cf-927b-1b6cce907842" xsi:nil="true"/>
    <g947cab29b3b46f18713a0acc4648f6c xmlns="986746b9-21ea-4a10-94d5-c7e2d54bbe5a">
      <Terms xmlns="http://schemas.microsoft.com/office/infopath/2007/PartnerControls"/>
    </g947cab29b3b46f18713a0acc4648f6c>
    <a9215f07bdd34c12927c30fd8ee294e2 xmlns="986746b9-21ea-4a10-94d5-c7e2d54bbe5a">
      <Terms xmlns="http://schemas.microsoft.com/office/infopath/2007/PartnerControls"/>
    </a9215f07bdd34c12927c30fd8ee294e2>
  </documentManagement>
</p:properties>
</file>

<file path=customXml/itemProps1.xml><?xml version="1.0" encoding="utf-8"?>
<ds:datastoreItem xmlns:ds="http://schemas.openxmlformats.org/officeDocument/2006/customXml" ds:itemID="{D703076F-2503-45D0-B156-76D8EDD87F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397FA-D79D-414A-9DCB-92954249EE6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261B80B-1C25-484F-B92A-70280E12F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731e2-add9-41cf-927b-1b6cce907842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654BA15-3466-4FBD-8467-C20D184DBDB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986746b9-21ea-4a10-94d5-c7e2d54bbe5a"/>
    <ds:schemaRef ds:uri="http://schemas.microsoft.com/office/2006/documentManagement/types"/>
    <ds:schemaRef ds:uri="214731e2-add9-41cf-927b-1b6cce907842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Traficom 1 su</Template>
  <TotalTime>12021</TotalTime>
  <Words>1251</Words>
  <Application>Microsoft Office PowerPoint</Application>
  <PresentationFormat>Laajakuva</PresentationFormat>
  <Paragraphs>286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Verdana</vt:lpstr>
      <vt:lpstr>Wingdings</vt:lpstr>
      <vt:lpstr>Wingdings 3</vt:lpstr>
      <vt:lpstr>A) Traficom 1 su</vt:lpstr>
      <vt:lpstr>Miehittämättömän ilmailun sääntelyn ajankohtaiset asiat   </vt:lpstr>
      <vt:lpstr>Traficomin dronetiimi 1.1.2020 alkaen</vt:lpstr>
      <vt:lpstr>Esityksen sisältö</vt:lpstr>
      <vt:lpstr>EU:n dronesäännöt (EU) 2019/947</vt:lpstr>
      <vt:lpstr>EU:n droneasetuksen kategoriat</vt:lpstr>
      <vt:lpstr>Avoimen kategorian yleiset säännöt</vt:lpstr>
      <vt:lpstr>Alakategoriat A1-A3</vt:lpstr>
      <vt:lpstr>(EU) 2019/947 siirtymät ilma-alusjärjestelmille</vt:lpstr>
      <vt:lpstr>Kauko-ohjaajien koulutukset (Avoin-kategoria)</vt:lpstr>
      <vt:lpstr>PowerPoint-esitys</vt:lpstr>
      <vt:lpstr>Erityinen-kategoria</vt:lpstr>
      <vt:lpstr>PowerPoint-esitys</vt:lpstr>
      <vt:lpstr>Rekisteröinti vaatimukset</vt:lpstr>
      <vt:lpstr>UAS-ilmatilavyöhykkeet</vt:lpstr>
      <vt:lpstr>UAS-ilmatilavyöhykkeet</vt:lpstr>
      <vt:lpstr>Siirtymäajat ja Kansalliset määräykset</vt:lpstr>
      <vt:lpstr>Siirtymäajalla huomioitavaa</vt:lpstr>
      <vt:lpstr>U-space</vt:lpstr>
      <vt:lpstr>U-space tiivistetysti</vt:lpstr>
      <vt:lpstr>U-space tiivistetysti</vt:lpstr>
      <vt:lpstr>Kysymyksiä?</vt:lpstr>
    </vt:vector>
  </TitlesOfParts>
  <Company>Trafi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Miehittämättömän ilmailun ajankohtaiset asiat</dc:title>
  <dc:creator>Niemelä Timo</dc:creator>
  <cp:lastModifiedBy>Stenberg Esa</cp:lastModifiedBy>
  <cp:revision>126</cp:revision>
  <dcterms:created xsi:type="dcterms:W3CDTF">2020-04-15T07:09:01Z</dcterms:created>
  <dcterms:modified xsi:type="dcterms:W3CDTF">2020-10-02T07:20:38Z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0x0101000EC482A17D284AEE8290D09FC0D2D6D200C589622A2BFC49F09A63EB8A040062500050F22882B212A7498AB326FA48D268F0</vt:lpwstr>
  </property>
</Properties>
</file>